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315" r:id="rId2"/>
    <p:sldId id="316" r:id="rId3"/>
    <p:sldId id="297" r:id="rId4"/>
    <p:sldId id="299" r:id="rId5"/>
    <p:sldId id="302" r:id="rId6"/>
    <p:sldId id="304" r:id="rId7"/>
    <p:sldId id="305" r:id="rId8"/>
    <p:sldId id="306" r:id="rId9"/>
    <p:sldId id="307" r:id="rId10"/>
    <p:sldId id="308" r:id="rId11"/>
    <p:sldId id="309" r:id="rId12"/>
    <p:sldId id="310" r:id="rId13"/>
    <p:sldId id="311" r:id="rId14"/>
    <p:sldId id="312" r:id="rId15"/>
    <p:sldId id="313" r:id="rId16"/>
    <p:sldId id="314" r:id="rId17"/>
  </p:sldIdLst>
  <p:sldSz cx="9144000" cy="6858000" type="screen4x3"/>
  <p:notesSz cx="6797675" cy="9926638"/>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566">
          <p15:clr>
            <a:srgbClr val="A4A3A4"/>
          </p15:clr>
        </p15:guide>
        <p15:guide id="2" pos="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6600"/>
    <a:srgbClr val="009900"/>
    <a:srgbClr val="C0C0C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61887" autoAdjust="0"/>
  </p:normalViewPr>
  <p:slideViewPr>
    <p:cSldViewPr>
      <p:cViewPr varScale="1">
        <p:scale>
          <a:sx n="45" d="100"/>
          <a:sy n="45" d="100"/>
        </p:scale>
        <p:origin x="2088" y="30"/>
      </p:cViewPr>
      <p:guideLst>
        <p:guide orient="horz" pos="3566"/>
        <p:guide pos="204"/>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nb-NO"/>
          </a:p>
        </p:txBody>
      </p:sp>
      <p:sp>
        <p:nvSpPr>
          <p:cNvPr id="74755" name="Rectangle 3"/>
          <p:cNvSpPr>
            <a:spLocks noGrp="1" noChangeArrowheads="1"/>
          </p:cNvSpPr>
          <p:nvPr>
            <p:ph type="dt" sz="quarter" idx="1"/>
          </p:nvPr>
        </p:nvSpPr>
        <p:spPr bwMode="auto">
          <a:xfrm>
            <a:off x="3851098" y="0"/>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nb-NO"/>
          </a:p>
        </p:txBody>
      </p:sp>
      <p:sp>
        <p:nvSpPr>
          <p:cNvPr id="74756" name="Rectangle 4"/>
          <p:cNvSpPr>
            <a:spLocks noGrp="1" noChangeArrowheads="1"/>
          </p:cNvSpPr>
          <p:nvPr>
            <p:ph type="ftr" sz="quarter" idx="2"/>
          </p:nvPr>
        </p:nvSpPr>
        <p:spPr bwMode="auto">
          <a:xfrm>
            <a:off x="0" y="9428242"/>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nb-NO"/>
          </a:p>
        </p:txBody>
      </p:sp>
      <p:sp>
        <p:nvSpPr>
          <p:cNvPr id="74757" name="Rectangle 5"/>
          <p:cNvSpPr>
            <a:spLocks noGrp="1" noChangeArrowheads="1"/>
          </p:cNvSpPr>
          <p:nvPr>
            <p:ph type="sldNum" sz="quarter" idx="3"/>
          </p:nvPr>
        </p:nvSpPr>
        <p:spPr bwMode="auto">
          <a:xfrm>
            <a:off x="3851098" y="9428242"/>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A305DA1-2758-4097-998C-81B99D4F72F4}" type="slidenum">
              <a:rPr lang="nb-NO"/>
              <a:pPr>
                <a:defRPr/>
              </a:pPr>
              <a:t>‹#›</a:t>
            </a:fld>
            <a:endParaRPr lang="nb-NO"/>
          </a:p>
        </p:txBody>
      </p:sp>
    </p:spTree>
    <p:extLst>
      <p:ext uri="{BB962C8B-B14F-4D97-AF65-F5344CB8AC3E}">
        <p14:creationId xmlns:p14="http://schemas.microsoft.com/office/powerpoint/2010/main" val="418314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nb-NO"/>
          </a:p>
        </p:txBody>
      </p:sp>
      <p:sp>
        <p:nvSpPr>
          <p:cNvPr id="57347" name="Rectangle 3"/>
          <p:cNvSpPr>
            <a:spLocks noGrp="1" noChangeArrowheads="1"/>
          </p:cNvSpPr>
          <p:nvPr>
            <p:ph type="dt" idx="1"/>
          </p:nvPr>
        </p:nvSpPr>
        <p:spPr bwMode="auto">
          <a:xfrm>
            <a:off x="3851098" y="0"/>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nb-NO"/>
          </a:p>
        </p:txBody>
      </p:sp>
      <p:sp>
        <p:nvSpPr>
          <p:cNvPr id="22532"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79606" y="4715710"/>
            <a:ext cx="5438464" cy="4466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57350" name="Rectangle 6"/>
          <p:cNvSpPr>
            <a:spLocks noGrp="1" noChangeArrowheads="1"/>
          </p:cNvSpPr>
          <p:nvPr>
            <p:ph type="ftr" sz="quarter" idx="4"/>
          </p:nvPr>
        </p:nvSpPr>
        <p:spPr bwMode="auto">
          <a:xfrm>
            <a:off x="0" y="9428242"/>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nb-NO"/>
          </a:p>
        </p:txBody>
      </p:sp>
      <p:sp>
        <p:nvSpPr>
          <p:cNvPr id="57351" name="Rectangle 7"/>
          <p:cNvSpPr>
            <a:spLocks noGrp="1" noChangeArrowheads="1"/>
          </p:cNvSpPr>
          <p:nvPr>
            <p:ph type="sldNum" sz="quarter" idx="5"/>
          </p:nvPr>
        </p:nvSpPr>
        <p:spPr bwMode="auto">
          <a:xfrm>
            <a:off x="3851098" y="9428242"/>
            <a:ext cx="2944958"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3C716EE-CCA5-4BFF-A77C-F01EFDC1A326}" type="slidenum">
              <a:rPr lang="nb-NO"/>
              <a:pPr>
                <a:defRPr/>
              </a:pPr>
              <a:t>‹#›</a:t>
            </a:fld>
            <a:endParaRPr lang="nb-NO"/>
          </a:p>
        </p:txBody>
      </p:sp>
    </p:spTree>
    <p:extLst>
      <p:ext uri="{BB962C8B-B14F-4D97-AF65-F5344CB8AC3E}">
        <p14:creationId xmlns:p14="http://schemas.microsoft.com/office/powerpoint/2010/main" val="34914313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1</a:t>
            </a:fld>
            <a:endParaRPr lang="nb-NO"/>
          </a:p>
        </p:txBody>
      </p:sp>
    </p:spTree>
    <p:extLst>
      <p:ext uri="{BB962C8B-B14F-4D97-AF65-F5344CB8AC3E}">
        <p14:creationId xmlns:p14="http://schemas.microsoft.com/office/powerpoint/2010/main" val="3122262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r>
              <a:rPr lang="nb-NO" dirty="0" smtClean="0"/>
              <a:t>Dette</a:t>
            </a:r>
            <a:r>
              <a:rPr lang="nb-NO" baseline="0" dirty="0" smtClean="0"/>
              <a:t> er jo også bakgrunnen for at vi fra administrasjonen i kommuneplanen fremmet et forslag om at 90 % av tilrettelegging av nye boliger skal skje innenfor eksisterende sentrumsområdet. </a:t>
            </a:r>
          </a:p>
          <a:p>
            <a:endParaRPr lang="nb-NO" baseline="0" dirty="0" smtClean="0"/>
          </a:p>
          <a:p>
            <a:r>
              <a:rPr lang="nb-NO" baseline="0" dirty="0" smtClean="0"/>
              <a:t>Når det kommer til arealdisponering blir selvsagt også miljø et viktig tema og vi må få frem hensynet til bevaring av naturmangfoldet. </a:t>
            </a:r>
          </a:p>
          <a:p>
            <a:endParaRPr lang="nb-NO" baseline="0" dirty="0" smtClean="0"/>
          </a:p>
          <a:p>
            <a:r>
              <a:rPr lang="nb-NO" baseline="0" dirty="0" smtClean="0"/>
              <a:t>Plassering av offentlig bygg er et viktig tema, samt et bevisst forhold til hva slags arbeidsplasser som bør tilstrebes å plasseres hvor.. </a:t>
            </a:r>
            <a:r>
              <a:rPr lang="nb-NO" sz="1200" b="1" dirty="0" smtClean="0"/>
              <a:t>Næringsaktivitet som krever lite areal skal legges til rette for at etablerer seg i de befolkningstette områdene for å redusere transportbehovet.</a:t>
            </a:r>
            <a:r>
              <a:rPr lang="nb-NO" sz="1200" b="1" baseline="0" dirty="0" smtClean="0"/>
              <a:t> </a:t>
            </a:r>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10</a:t>
            </a:fld>
            <a:endParaRPr lang="nb-NO"/>
          </a:p>
        </p:txBody>
      </p:sp>
    </p:spTree>
    <p:extLst>
      <p:ext uri="{BB962C8B-B14F-4D97-AF65-F5344CB8AC3E}">
        <p14:creationId xmlns:p14="http://schemas.microsoft.com/office/powerpoint/2010/main" val="2538467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Arial" charset="0"/>
                <a:ea typeface="+mn-ea"/>
                <a:cs typeface="+mn-cs"/>
              </a:rPr>
              <a:t>De indirekte utslippene knyttet til energiforbruk og materialbruk i bygg er betydelige og utgjør om lag 60% av klimagassutslippene knyttet til offentlige innkjøp. FNs klimapanel peker på at klimatiltak i byggsektoren er de mest lønnsomme.</a:t>
            </a:r>
          </a:p>
          <a:p>
            <a:r>
              <a:rPr lang="nb-NO" sz="1200" kern="1200" dirty="0" smtClean="0">
                <a:solidFill>
                  <a:schemeClr val="tx1"/>
                </a:solidFill>
                <a:effectLst/>
                <a:latin typeface="Arial" charset="0"/>
                <a:ea typeface="+mn-ea"/>
                <a:cs typeface="+mn-cs"/>
              </a:rPr>
              <a:t> </a:t>
            </a:r>
          </a:p>
          <a:p>
            <a:r>
              <a:rPr lang="nb-NO" sz="1200" kern="1200" dirty="0" smtClean="0">
                <a:solidFill>
                  <a:schemeClr val="tx1"/>
                </a:solidFill>
                <a:effectLst/>
                <a:latin typeface="Arial" charset="0"/>
                <a:ea typeface="+mn-ea"/>
                <a:cs typeface="+mn-cs"/>
              </a:rPr>
              <a:t>Ved å ha store ambisjoner ved nybygg og vedlikehold av eksisterende bygningsmasse kan kommunene skape gode resultater. Byggeplasser kan gjøres utslippsfrie ved at alt av maskiner og utstyr blir elektrifisert. Det er også avgjørende å ta steget mot en mer sirkulær økonomi hvor avfallet kan bli brukt på nytt.</a:t>
            </a:r>
          </a:p>
          <a:p>
            <a:endParaRPr lang="nb-NO" sz="1200" kern="1200" dirty="0" smtClean="0">
              <a:solidFill>
                <a:schemeClr val="tx1"/>
              </a:solidFill>
              <a:effectLst/>
              <a:latin typeface="Arial" charset="0"/>
              <a:ea typeface="+mn-ea"/>
              <a:cs typeface="+mn-cs"/>
            </a:endParaRPr>
          </a:p>
          <a:p>
            <a:endParaRPr lang="nb-NO" sz="1200" kern="1200" dirty="0" smtClean="0">
              <a:solidFill>
                <a:schemeClr val="tx1"/>
              </a:solidFill>
              <a:effectLst/>
              <a:latin typeface="Arial" charset="0"/>
              <a:ea typeface="+mn-ea"/>
              <a:cs typeface="+mn-cs"/>
            </a:endParaRPr>
          </a:p>
          <a:p>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11</a:t>
            </a:fld>
            <a:endParaRPr lang="nb-NO"/>
          </a:p>
        </p:txBody>
      </p:sp>
    </p:spTree>
    <p:extLst>
      <p:ext uri="{BB962C8B-B14F-4D97-AF65-F5344CB8AC3E}">
        <p14:creationId xmlns:p14="http://schemas.microsoft.com/office/powerpoint/2010/main" val="389003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dirty="0" smtClean="0"/>
              <a:t>For å være litt mer konkret</a:t>
            </a:r>
            <a:r>
              <a:rPr lang="nb-NO" baseline="0" dirty="0" smtClean="0"/>
              <a:t> er det igjen viktig å være ambisiøs på både nybygg og ombygging, men det handler også om å redusere behovet for bygningsmasse, og å legge mer til rette for sambruk, flerbruk og ombruk </a:t>
            </a:r>
            <a:r>
              <a:rPr lang="nb-NO" sz="1200" dirty="0" smtClean="0"/>
              <a:t>på tvers av kommunen, og internt mellom kommunens sektorer og sivilsamfunn i kommunen.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dirty="0" smtClean="0"/>
              <a:t>Til slutt kan</a:t>
            </a:r>
            <a:r>
              <a:rPr lang="nb-NO" sz="1200" baseline="0" dirty="0" smtClean="0"/>
              <a:t> det også jobbes med å legge til rette for kunnskapsheving blant private utbyggere. </a:t>
            </a:r>
            <a:endParaRPr lang="nb-NO" sz="1200" dirty="0" smtClean="0"/>
          </a:p>
          <a:p>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12</a:t>
            </a:fld>
            <a:endParaRPr lang="nb-NO"/>
          </a:p>
        </p:txBody>
      </p:sp>
    </p:spTree>
    <p:extLst>
      <p:ext uri="{BB962C8B-B14F-4D97-AF65-F5344CB8AC3E}">
        <p14:creationId xmlns:p14="http://schemas.microsoft.com/office/powerpoint/2010/main" val="2968724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Arial" charset="0"/>
                <a:ea typeface="+mn-ea"/>
                <a:cs typeface="+mn-cs"/>
              </a:rPr>
              <a:t>Målet for jordbruket er å produsere nok mat på en effektiv og bærekraftig måte som gir lavest mulig utslipp av klimagasser. Skogen er en positiv bidragsyter til klimaet, både som karbonlager og som fornybar ressurs som kan erstatte materialer som i dag framstilles av mer miljø- og klimabelastende ressurser. Trevirke kan erstatte ikke-fornybare byggematerialer eller materialer med større klimafotavtrykk.</a:t>
            </a:r>
          </a:p>
          <a:p>
            <a:r>
              <a:rPr lang="nb-NO" sz="1200" kern="1200" dirty="0" smtClean="0">
                <a:solidFill>
                  <a:schemeClr val="tx1"/>
                </a:solidFill>
                <a:effectLst/>
                <a:latin typeface="Arial" charset="0"/>
                <a:ea typeface="+mn-ea"/>
                <a:cs typeface="+mn-cs"/>
              </a:rPr>
              <a:t> </a:t>
            </a:r>
          </a:p>
          <a:p>
            <a:r>
              <a:rPr lang="nb-NO" sz="1200" kern="1200" dirty="0" smtClean="0">
                <a:solidFill>
                  <a:schemeClr val="tx1"/>
                </a:solidFill>
                <a:effectLst/>
                <a:latin typeface="Arial" charset="0"/>
                <a:ea typeface="+mn-ea"/>
                <a:cs typeface="+mn-cs"/>
              </a:rPr>
              <a:t>Matproduksjon vil alltid føre med seg utslipp av klimagasser, men det finnes tiltak som kan bidra til reduserte utslipp. Det er i stor grad den enkelte bonde som må gjøre tiltakene. Kommune kan spille en viktig rolle som tilrettelegger og medspiller. Redusert matsvinn og bedre utnyttelse av ressursene kan kanskje også bidra til bedre kommunal økonomi. </a:t>
            </a:r>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13</a:t>
            </a:fld>
            <a:endParaRPr lang="nb-NO"/>
          </a:p>
        </p:txBody>
      </p:sp>
    </p:spTree>
    <p:extLst>
      <p:ext uri="{BB962C8B-B14F-4D97-AF65-F5344CB8AC3E}">
        <p14:creationId xmlns:p14="http://schemas.microsoft.com/office/powerpoint/2010/main" val="1590199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r>
              <a:rPr lang="nb-NO" dirty="0" smtClean="0"/>
              <a:t>Når</a:t>
            </a:r>
            <a:r>
              <a:rPr lang="nb-NO" baseline="0" dirty="0" smtClean="0"/>
              <a:t> det kommer til tiltak eller delmål kan kommunen gjøre grep både for å øke kunnskap og for å legge til rette for mer produksjon og bruk av kortreist mat – for eksempel gjennom innkjøp. </a:t>
            </a:r>
          </a:p>
          <a:p>
            <a:endParaRPr lang="nb-NO" baseline="0" dirty="0" smtClean="0"/>
          </a:p>
          <a:p>
            <a:r>
              <a:rPr lang="nb-NO" baseline="0" dirty="0" smtClean="0"/>
              <a:t>Matjorden har og skal også ha et spesielt vern i arealplanleggingen. Til slutt har jeg også føyd på at vi kan bli enda flinkere til å legge til rette for en bærekraftig utnyttelse av </a:t>
            </a:r>
            <a:r>
              <a:rPr lang="nb-NO" baseline="0" dirty="0" err="1" smtClean="0"/>
              <a:t>havressureser</a:t>
            </a:r>
            <a:r>
              <a:rPr lang="nb-NO" baseline="0" dirty="0" smtClean="0"/>
              <a:t>. </a:t>
            </a:r>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14</a:t>
            </a:fld>
            <a:endParaRPr lang="nb-NO"/>
          </a:p>
        </p:txBody>
      </p:sp>
    </p:spTree>
    <p:extLst>
      <p:ext uri="{BB962C8B-B14F-4D97-AF65-F5344CB8AC3E}">
        <p14:creationId xmlns:p14="http://schemas.microsoft.com/office/powerpoint/2010/main" val="1921854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Arial" charset="0"/>
                <a:ea typeface="+mn-ea"/>
                <a:cs typeface="+mn-cs"/>
              </a:rPr>
              <a:t>Det</a:t>
            </a:r>
            <a:r>
              <a:rPr lang="nb-NO" sz="1200" kern="1200" baseline="0" dirty="0" smtClean="0">
                <a:solidFill>
                  <a:schemeClr val="tx1"/>
                </a:solidFill>
                <a:effectLst/>
                <a:latin typeface="Arial" charset="0"/>
                <a:ea typeface="+mn-ea"/>
                <a:cs typeface="+mn-cs"/>
              </a:rPr>
              <a:t> er også viktig å holde frem at Risør skal</a:t>
            </a:r>
            <a:r>
              <a:rPr lang="nb-NO" sz="1200" kern="1200" dirty="0" smtClean="0">
                <a:solidFill>
                  <a:schemeClr val="tx1"/>
                </a:solidFill>
                <a:effectLst/>
                <a:latin typeface="Arial" charset="0"/>
                <a:ea typeface="+mn-ea"/>
                <a:cs typeface="+mn-cs"/>
              </a:rPr>
              <a:t> være en kommune som setter fokus på bærekraftig verdiskapning, grønne forretningsideer og som fremmer mulighetene for etableringer og utvikling av næringsliv med en sterk miljøvennlig profil. Bærekraftig verdiskapning handler om å utnytte lokale ressurser på en bærekraftig måte, og om å levere miljøvennlige løsninger i ulike bransjer. Dette omfatter løsninger knyttet til redusert utslipp, renseteknologi, energieffektivisering, ressursutnyttelse og avfallshåndtering.  Det er viktig at bærekraftige løsninger og klimavennlige tiltak</a:t>
            </a:r>
            <a:r>
              <a:rPr lang="nb-NO" sz="1200" kern="1200" baseline="0" dirty="0" smtClean="0">
                <a:solidFill>
                  <a:schemeClr val="tx1"/>
                </a:solidFill>
                <a:effectLst/>
                <a:latin typeface="Arial" charset="0"/>
                <a:ea typeface="+mn-ea"/>
                <a:cs typeface="+mn-cs"/>
              </a:rPr>
              <a:t> er mulig </a:t>
            </a:r>
            <a:r>
              <a:rPr lang="nb-NO" sz="1200" kern="1200" dirty="0" smtClean="0">
                <a:solidFill>
                  <a:schemeClr val="tx1"/>
                </a:solidFill>
                <a:effectLst/>
                <a:latin typeface="Arial" charset="0"/>
                <a:ea typeface="+mn-ea"/>
                <a:cs typeface="+mn-cs"/>
              </a:rPr>
              <a:t>i alle bransjer</a:t>
            </a:r>
          </a:p>
          <a:p>
            <a:r>
              <a:rPr lang="nb-NO" sz="1200" kern="1200" dirty="0" smtClean="0">
                <a:solidFill>
                  <a:schemeClr val="tx1"/>
                </a:solidFill>
                <a:effectLst/>
                <a:latin typeface="Arial" charset="0"/>
                <a:ea typeface="+mn-ea"/>
                <a:cs typeface="+mn-cs"/>
              </a:rPr>
              <a:t> </a:t>
            </a:r>
          </a:p>
          <a:p>
            <a:r>
              <a:rPr lang="nb-NO" sz="1200" kern="1200" dirty="0" smtClean="0">
                <a:solidFill>
                  <a:schemeClr val="tx1"/>
                </a:solidFill>
                <a:effectLst/>
                <a:latin typeface="Arial" charset="0"/>
                <a:ea typeface="+mn-ea"/>
                <a:cs typeface="+mn-cs"/>
              </a:rPr>
              <a:t>Bærekraftig verdiskapning handler også om å skape arbeidsplasser knyttet til en bærekraftig bruk av våre naturresurser, og å tilrettelegge for en bærekraftig besøksindustri. Vi hadde på</a:t>
            </a:r>
            <a:r>
              <a:rPr lang="nb-NO" sz="1200" kern="1200" baseline="0" dirty="0" smtClean="0">
                <a:solidFill>
                  <a:schemeClr val="tx1"/>
                </a:solidFill>
                <a:effectLst/>
                <a:latin typeface="Arial" charset="0"/>
                <a:ea typeface="+mn-ea"/>
                <a:cs typeface="+mn-cs"/>
              </a:rPr>
              <a:t> tirsdag et</a:t>
            </a:r>
            <a:r>
              <a:rPr lang="nb-NO" sz="1200" kern="1200" dirty="0" smtClean="0">
                <a:solidFill>
                  <a:schemeClr val="tx1"/>
                </a:solidFill>
                <a:effectLst/>
                <a:latin typeface="Arial" charset="0"/>
                <a:ea typeface="+mn-ea"/>
                <a:cs typeface="+mn-cs"/>
              </a:rPr>
              <a:t> møte om</a:t>
            </a:r>
            <a:r>
              <a:rPr lang="nb-NO" sz="1200" kern="1200" baseline="0" dirty="0" smtClean="0">
                <a:solidFill>
                  <a:schemeClr val="tx1"/>
                </a:solidFill>
                <a:effectLst/>
                <a:latin typeface="Arial" charset="0"/>
                <a:ea typeface="+mn-ea"/>
                <a:cs typeface="+mn-cs"/>
              </a:rPr>
              <a:t> besøksstrategi for Risør og </a:t>
            </a:r>
            <a:r>
              <a:rPr lang="nb-NO" sz="1200" kern="1200" baseline="0" dirty="0" err="1" smtClean="0">
                <a:solidFill>
                  <a:schemeClr val="tx1"/>
                </a:solidFill>
                <a:effectLst/>
                <a:latin typeface="Arial" charset="0"/>
                <a:ea typeface="+mn-ea"/>
                <a:cs typeface="+mn-cs"/>
              </a:rPr>
              <a:t>bærekrafti</a:t>
            </a:r>
            <a:r>
              <a:rPr lang="nb-NO" sz="1200" kern="1200" baseline="0" dirty="0" smtClean="0">
                <a:solidFill>
                  <a:schemeClr val="tx1"/>
                </a:solidFill>
                <a:effectLst/>
                <a:latin typeface="Arial" charset="0"/>
                <a:ea typeface="+mn-ea"/>
                <a:cs typeface="+mn-cs"/>
              </a:rPr>
              <a:t> som konkurransefortrinn vektlagt av både Innovasjon Norge og av de innleide konsulentene som jobber med planen. </a:t>
            </a:r>
          </a:p>
          <a:p>
            <a:endParaRPr lang="nb-NO" sz="1200" kern="1200" dirty="0" smtClean="0">
              <a:solidFill>
                <a:schemeClr val="tx1"/>
              </a:solidFill>
              <a:effectLst/>
              <a:latin typeface="Arial" charset="0"/>
              <a:ea typeface="+mn-ea"/>
              <a:cs typeface="+mn-cs"/>
            </a:endParaRPr>
          </a:p>
          <a:p>
            <a:r>
              <a:rPr lang="nb-NO" sz="1200" kern="1200" dirty="0" smtClean="0">
                <a:solidFill>
                  <a:schemeClr val="tx1"/>
                </a:solidFill>
                <a:effectLst/>
                <a:latin typeface="Arial" charset="0"/>
                <a:ea typeface="+mn-ea"/>
                <a:cs typeface="+mn-cs"/>
              </a:rPr>
              <a:t>Gjennom en god tilrettelegging for å etablere næring i Risør sentrum gjør vi kommunen attraktiv for fremtidens arbeidskraft der arealbehovet sannsynligvis blir mindre, miljøbevisstheten økende, og kravet om nærhet til tjeneste og kulturtilbud blir større. </a:t>
            </a:r>
          </a:p>
          <a:p>
            <a:r>
              <a:rPr lang="nb-NO" sz="1200" kern="1200" dirty="0" smtClean="0">
                <a:solidFill>
                  <a:schemeClr val="tx1"/>
                </a:solidFill>
                <a:effectLst/>
                <a:latin typeface="Arial" charset="0"/>
                <a:ea typeface="+mn-ea"/>
                <a:cs typeface="+mn-cs"/>
              </a:rPr>
              <a:t> </a:t>
            </a:r>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15</a:t>
            </a:fld>
            <a:endParaRPr lang="nb-NO"/>
          </a:p>
        </p:txBody>
      </p:sp>
    </p:spTree>
    <p:extLst>
      <p:ext uri="{BB962C8B-B14F-4D97-AF65-F5344CB8AC3E}">
        <p14:creationId xmlns:p14="http://schemas.microsoft.com/office/powerpoint/2010/main" val="1714045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Arial" charset="0"/>
                <a:ea typeface="+mn-ea"/>
                <a:cs typeface="+mn-cs"/>
              </a:rPr>
              <a:t>En av de viktigste rollene kommune har er gjennom å stille gode og målrettede krav som innkjøper</a:t>
            </a:r>
            <a:r>
              <a:rPr lang="nb-NO" sz="1200" kern="1200" baseline="0" dirty="0" smtClean="0">
                <a:solidFill>
                  <a:schemeClr val="tx1"/>
                </a:solidFill>
                <a:effectLst/>
                <a:latin typeface="Arial" charset="0"/>
                <a:ea typeface="+mn-ea"/>
                <a:cs typeface="+mn-cs"/>
              </a:rPr>
              <a:t> og som tildeler av tilskudd.</a:t>
            </a:r>
            <a:r>
              <a:rPr lang="nb-NO" sz="1200" kern="1200" dirty="0" smtClean="0">
                <a:solidFill>
                  <a:schemeClr val="tx1"/>
                </a:solidFill>
                <a:effectLst/>
                <a:latin typeface="Arial" charset="0"/>
                <a:ea typeface="+mn-ea"/>
                <a:cs typeface="+mn-cs"/>
              </a:rPr>
              <a:t> Som tildeler</a:t>
            </a:r>
            <a:r>
              <a:rPr lang="nb-NO" sz="1200" kern="1200" baseline="0" dirty="0" smtClean="0">
                <a:solidFill>
                  <a:schemeClr val="tx1"/>
                </a:solidFill>
                <a:effectLst/>
                <a:latin typeface="Arial" charset="0"/>
                <a:ea typeface="+mn-ea"/>
                <a:cs typeface="+mn-cs"/>
              </a:rPr>
              <a:t> av tilskudd har vi eksempelvis allerede lagt vekt på dette i det kommunale koronafondet og i det regionale næringsfondet.</a:t>
            </a:r>
            <a:r>
              <a:rPr lang="nb-NO" sz="1200" kern="1200" dirty="0" smtClean="0">
                <a:solidFill>
                  <a:schemeClr val="tx1"/>
                </a:solidFill>
                <a:effectLst/>
                <a:latin typeface="Arial" charset="0"/>
                <a:ea typeface="+mn-ea"/>
                <a:cs typeface="+mn-cs"/>
              </a:rPr>
              <a:t>.</a:t>
            </a:r>
          </a:p>
          <a:p>
            <a:endParaRPr lang="nb-NO"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b-NO" baseline="0" dirty="0" smtClean="0"/>
              <a:t>Som tidligere nevnt kan vi også redusere bilbruk ved å styrke aktivitet og næringsutvikling i sentrum, eller nær der folk bor.</a:t>
            </a:r>
          </a:p>
          <a:p>
            <a:endParaRPr lang="nb-NO" sz="1200" kern="1200" dirty="0" smtClean="0">
              <a:solidFill>
                <a:schemeClr val="tx1"/>
              </a:solidFill>
              <a:effectLst/>
              <a:latin typeface="Arial" charset="0"/>
              <a:ea typeface="+mn-ea"/>
              <a:cs typeface="+mn-cs"/>
            </a:endParaRPr>
          </a:p>
          <a:p>
            <a:r>
              <a:rPr lang="nb-NO" sz="1200" kern="1200" dirty="0" smtClean="0">
                <a:solidFill>
                  <a:schemeClr val="tx1"/>
                </a:solidFill>
                <a:effectLst/>
                <a:latin typeface="Arial" charset="0"/>
                <a:ea typeface="+mn-ea"/>
                <a:cs typeface="+mn-cs"/>
              </a:rPr>
              <a:t>Til slutt viktig tema</a:t>
            </a:r>
            <a:r>
              <a:rPr lang="nb-NO" sz="1200" kern="1200" baseline="0" dirty="0" smtClean="0">
                <a:solidFill>
                  <a:schemeClr val="tx1"/>
                </a:solidFill>
                <a:effectLst/>
                <a:latin typeface="Arial" charset="0"/>
                <a:ea typeface="+mn-ea"/>
                <a:cs typeface="+mn-cs"/>
              </a:rPr>
              <a:t> som kanskje ikke skal få plass i planen, men som er tungt hjertesukk fra min side. </a:t>
            </a:r>
            <a:r>
              <a:rPr lang="nb-NO" sz="1200" kern="1200" dirty="0" smtClean="0">
                <a:solidFill>
                  <a:schemeClr val="tx1"/>
                </a:solidFill>
                <a:effectLst/>
                <a:latin typeface="Arial" charset="0"/>
                <a:ea typeface="+mn-ea"/>
                <a:cs typeface="+mn-cs"/>
              </a:rPr>
              <a:t>Agder generelt har et stort overskudd av stabil og fornybar kraft og det satses stort på bærekraftig energikrevende industri i hele regionen. Fra Eydehavn i Arendal mot Telemarks grense er det imidlertid lite kapasitet på strømnettet knyttet opp mot næringsareal, som jo også har blitt svært tydelig</a:t>
            </a:r>
            <a:r>
              <a:rPr lang="nb-NO" sz="1200" kern="1200" baseline="0" dirty="0" smtClean="0">
                <a:solidFill>
                  <a:schemeClr val="tx1"/>
                </a:solidFill>
                <a:effectLst/>
                <a:latin typeface="Arial" charset="0"/>
                <a:ea typeface="+mn-ea"/>
                <a:cs typeface="+mn-cs"/>
              </a:rPr>
              <a:t> </a:t>
            </a:r>
            <a:r>
              <a:rPr lang="nb-NO" sz="1200" kern="1200" baseline="0" dirty="0" err="1" smtClean="0">
                <a:solidFill>
                  <a:schemeClr val="tx1"/>
                </a:solidFill>
                <a:effectLst/>
                <a:latin typeface="Arial" charset="0"/>
                <a:ea typeface="+mn-ea"/>
                <a:cs typeface="+mn-cs"/>
              </a:rPr>
              <a:t>akkuratt</a:t>
            </a:r>
            <a:r>
              <a:rPr lang="nb-NO" sz="1200" kern="1200" baseline="0" dirty="0" smtClean="0">
                <a:solidFill>
                  <a:schemeClr val="tx1"/>
                </a:solidFill>
                <a:effectLst/>
                <a:latin typeface="Arial" charset="0"/>
                <a:ea typeface="+mn-ea"/>
                <a:cs typeface="+mn-cs"/>
              </a:rPr>
              <a:t> nå fordi vi skal se på hvor vi har mulighet til å etablere en batterifabrikk</a:t>
            </a:r>
            <a:r>
              <a:rPr lang="nb-NO" sz="1200" kern="1200" dirty="0" smtClean="0">
                <a:solidFill>
                  <a:schemeClr val="tx1"/>
                </a:solidFill>
                <a:effectLst/>
                <a:latin typeface="Arial" charset="0"/>
                <a:ea typeface="+mn-ea"/>
                <a:cs typeface="+mn-cs"/>
              </a:rPr>
              <a:t>. I Risør kommune har vi relativt lav kapasitet på det lokale og regionale strømnettet, og lite tilrettelagt for energikrevende industri. Et viktig arbeid fremover vil derfor være å jobbe for en stabil tilgang til den fornybare kraften med høy kapasitet, for å kunne legge til rette for mer energikrevende industri drevet av fornybar energi i Risør. </a:t>
            </a:r>
          </a:p>
          <a:p>
            <a:endParaRPr lang="nb-NO" baseline="0" dirty="0" smtClean="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16</a:t>
            </a:fld>
            <a:endParaRPr lang="nb-NO"/>
          </a:p>
        </p:txBody>
      </p:sp>
    </p:spTree>
    <p:extLst>
      <p:ext uri="{BB962C8B-B14F-4D97-AF65-F5344CB8AC3E}">
        <p14:creationId xmlns:p14="http://schemas.microsoft.com/office/powerpoint/2010/main" val="4120490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2</a:t>
            </a:fld>
            <a:endParaRPr lang="nb-NO"/>
          </a:p>
        </p:txBody>
      </p:sp>
    </p:spTree>
    <p:extLst>
      <p:ext uri="{BB962C8B-B14F-4D97-AF65-F5344CB8AC3E}">
        <p14:creationId xmlns:p14="http://schemas.microsoft.com/office/powerpoint/2010/main" val="2567342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mn-ea"/>
                <a:cs typeface="+mn-cs"/>
              </a:rPr>
              <a:t>Begynne</a:t>
            </a:r>
            <a:r>
              <a:rPr lang="nb-NO" sz="1200" kern="1200" baseline="0" dirty="0" smtClean="0">
                <a:solidFill>
                  <a:schemeClr val="tx1"/>
                </a:solidFill>
                <a:effectLst/>
                <a:latin typeface="Arial" charset="0"/>
                <a:ea typeface="+mn-ea"/>
                <a:cs typeface="+mn-cs"/>
              </a:rPr>
              <a:t> med å gi meg selv litt autoritet innenfor klimaarbeidet. Dere kjenner meg som næringssjef og med det faglige fokuset. Men i </a:t>
            </a:r>
            <a:r>
              <a:rPr lang="nb-NO" sz="1200" kern="1200" dirty="0" smtClean="0">
                <a:solidFill>
                  <a:schemeClr val="tx1"/>
                </a:solidFill>
                <a:effectLst/>
                <a:latin typeface="Arial" charset="0"/>
                <a:ea typeface="+mn-ea"/>
                <a:cs typeface="+mn-cs"/>
              </a:rPr>
              <a:t>løpet av min karriere har ulike prosjekter knyttet til nærings- og samfunnsutvikling stått i fokus. Jeg har hele tiden interessert meg for-, involvert meg i-, og ledet prosjekter rettet mot å håndtere klimautfordringer, for å finne nye gode løsninger for å redusere klimautslipp, og for å kapitalisere på miljøvennlige løsninger.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mn-ea"/>
                <a:cs typeface="+mn-cs"/>
              </a:rPr>
              <a:t>Jeg skal ikke gå gjennom min cv</a:t>
            </a:r>
            <a:r>
              <a:rPr lang="nb-NO" sz="1200" kern="1200" baseline="0" dirty="0" smtClean="0">
                <a:solidFill>
                  <a:schemeClr val="tx1"/>
                </a:solidFill>
                <a:effectLst/>
                <a:latin typeface="Arial" charset="0"/>
                <a:ea typeface="+mn-ea"/>
                <a:cs typeface="+mn-cs"/>
              </a:rPr>
              <a:t> i detalj </a:t>
            </a:r>
            <a:r>
              <a:rPr lang="nb-NO" sz="1200" kern="1200" dirty="0" smtClean="0">
                <a:solidFill>
                  <a:schemeClr val="tx1"/>
                </a:solidFill>
                <a:effectLst/>
                <a:latin typeface="Arial" charset="0"/>
                <a:ea typeface="+mn-ea"/>
                <a:cs typeface="+mn-cs"/>
              </a:rPr>
              <a:t>men dette </a:t>
            </a:r>
            <a:r>
              <a:rPr lang="nb-NO" sz="1200" b="0" kern="1200" dirty="0" smtClean="0">
                <a:solidFill>
                  <a:schemeClr val="tx1"/>
                </a:solidFill>
                <a:effectLst/>
                <a:latin typeface="Arial" charset="0"/>
                <a:ea typeface="+mn-ea"/>
                <a:cs typeface="+mn-cs"/>
              </a:rPr>
              <a:t>er </a:t>
            </a:r>
            <a:r>
              <a:rPr lang="nb-NO" b="0" baseline="0" dirty="0" smtClean="0"/>
              <a:t>bakgrunnen for at når jeg i 2016 begynte som prosjektleder i byregionprogrammet for Østre Agder regionråd var det naturlig at jeg også på vegne av regionen ble med i en del regionalt klima- og miljøarbeid. Jeg har derfor vært delaktig i fagarbeidet for både klimadelen i Regionplan Agder og for Klimaveikart Agder. Jeg har også derfor siden jeg startet i Risør kommune hatt en naturlig rolle i vårt klimaarbeid.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b="0"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nb-NO" b="0" baseline="0" dirty="0" smtClean="0"/>
              <a:t>I dag skal jeg ved å dra på erfaringene og innspillene fra det regionale klimaarbeidet si litt om hvordan en kommune generelt, og Risør spesielt kan jobbe med temaet. Jeg skal gjøre dette ved å gi noen eksempler på aktuelle mål og delmål vi kan sette for en kommunedelplan på klima. Understreker at dette er bare for å illustrer og ikke noen forhastede konklusjoner. Hovedarbeidet videre ligger også i å sette tydeligere handlingspunkter til målsetningene. </a:t>
            </a:r>
            <a:endParaRPr lang="nb-NO" b="0" dirty="0" smtClean="0"/>
          </a:p>
          <a:p>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3</a:t>
            </a:fld>
            <a:endParaRPr lang="nb-NO"/>
          </a:p>
        </p:txBody>
      </p:sp>
    </p:spTree>
    <p:extLst>
      <p:ext uri="{BB962C8B-B14F-4D97-AF65-F5344CB8AC3E}">
        <p14:creationId xmlns:p14="http://schemas.microsoft.com/office/powerpoint/2010/main" val="2870255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dirty="0" smtClean="0"/>
              <a:t>Jeg skal</a:t>
            </a:r>
            <a:r>
              <a:rPr lang="nb-NO" baseline="0" dirty="0" smtClean="0"/>
              <a:t> beholde næringssjefshatten tydelig på og understreke at utgangspunktet for å jobbe systematisk med klima- og miljø ikke bare er et pliktløp for å gjøre det rette, men en grunnleggende tanke om at d</a:t>
            </a:r>
            <a:r>
              <a:rPr lang="nb-NO" dirty="0" smtClean="0"/>
              <a:t>e kommunene som er best på å omsette utfordringene med å bli et lavutslippssamfunn til muligheter, vil klare seg best i konkurransen om vekst og utvikling de kommende tiår. </a:t>
            </a:r>
          </a:p>
          <a:p>
            <a:endParaRPr lang="nb-NO" sz="1200" dirty="0" smtClean="0"/>
          </a:p>
          <a:p>
            <a:r>
              <a:rPr lang="nb-NO" sz="1200" dirty="0" smtClean="0"/>
              <a:t>Å ta klimautfordringer på alvor kan være krevende og kostbart fordi man må tenke nytt rundt planlegging og prioriteringer. </a:t>
            </a:r>
            <a:r>
              <a:rPr lang="nb-NO" sz="1200" baseline="0" dirty="0" smtClean="0"/>
              <a:t> </a:t>
            </a:r>
          </a:p>
          <a:p>
            <a:endParaRPr lang="nb-NO" sz="1200" dirty="0" smtClean="0"/>
          </a:p>
          <a:p>
            <a:r>
              <a:rPr lang="nb-NO" sz="1200" dirty="0" smtClean="0"/>
              <a:t>Å ikke gjøre det kan imidlertid fort bli langt mer kostbart både for bedrifter og for lokalsamfunnet</a:t>
            </a:r>
            <a:r>
              <a:rPr lang="nb-NO" sz="1200" baseline="0" dirty="0" smtClean="0"/>
              <a:t> vårt</a:t>
            </a:r>
            <a:r>
              <a:rPr lang="nb-NO" sz="1200" dirty="0" smtClean="0"/>
              <a:t>. </a:t>
            </a:r>
          </a:p>
          <a:p>
            <a:endParaRPr lang="nb-NO" sz="1200" dirty="0" smtClean="0"/>
          </a:p>
          <a:p>
            <a:r>
              <a:rPr lang="nb-NO" sz="1200" dirty="0" smtClean="0"/>
              <a:t>Det er også et viktig</a:t>
            </a:r>
            <a:r>
              <a:rPr lang="nb-NO" sz="1200" baseline="0" dirty="0" smtClean="0"/>
              <a:t> poeng at et en </a:t>
            </a:r>
            <a:r>
              <a:rPr lang="nb-NO" sz="1200" dirty="0" smtClean="0"/>
              <a:t>tydelig miljøprofil for Risør som helhet er viktig for å skape positive assosiasjoner til merkevaren Risør som «den hvite byen»- som en bærekraftig naturperle ved Skagerrak.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4</a:t>
            </a:fld>
            <a:endParaRPr lang="nb-NO"/>
          </a:p>
        </p:txBody>
      </p:sp>
    </p:spTree>
    <p:extLst>
      <p:ext uri="{BB962C8B-B14F-4D97-AF65-F5344CB8AC3E}">
        <p14:creationId xmlns:p14="http://schemas.microsoft.com/office/powerpoint/2010/main" val="1344434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r>
              <a:rPr lang="nb-NO" dirty="0" smtClean="0"/>
              <a:t>Når det gjelder </a:t>
            </a:r>
            <a:r>
              <a:rPr lang="nb-NO" baseline="0" dirty="0" smtClean="0"/>
              <a:t>Klimaveikart Agder så er det et </a:t>
            </a:r>
            <a:r>
              <a:rPr lang="nb-NO" b="1" dirty="0" smtClean="0"/>
              <a:t>regionalt</a:t>
            </a:r>
            <a:r>
              <a:rPr lang="nb-NO" dirty="0" smtClean="0"/>
              <a:t> </a:t>
            </a:r>
            <a:r>
              <a:rPr lang="nb-NO" b="1" dirty="0" smtClean="0"/>
              <a:t>veikart</a:t>
            </a:r>
            <a:r>
              <a:rPr lang="nb-NO" dirty="0" smtClean="0"/>
              <a:t> for hvordan det offentlige skal kutte i klimagassutslipp. Veikartet</a:t>
            </a:r>
            <a:r>
              <a:rPr lang="nb-NO" baseline="0" dirty="0" smtClean="0"/>
              <a:t> gir oss r</a:t>
            </a:r>
            <a:r>
              <a:rPr lang="nb-NO" dirty="0" smtClean="0"/>
              <a:t>åd/ tips og struktur for kommunalt arbeid med reduksjon av klimagassutslipp</a:t>
            </a:r>
            <a:endParaRPr lang="nb-NO" baseline="0" dirty="0" smtClean="0"/>
          </a:p>
          <a:p>
            <a:endParaRPr lang="nb-NO" baseline="0" dirty="0" smtClean="0"/>
          </a:p>
          <a:p>
            <a:r>
              <a:rPr lang="nb-NO" baseline="0" dirty="0" smtClean="0"/>
              <a:t>Som sagt skal jeg bruke erfaringene og innspillene fra veikartet, men også fra regionplan agder, og for så vidt også vårt eget kommuneplanarbeid til å si noen om hvordan vi som kommune kan jobbe med klimautfordringen. </a:t>
            </a: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5</a:t>
            </a:fld>
            <a:endParaRPr lang="nb-NO"/>
          </a:p>
        </p:txBody>
      </p:sp>
    </p:spTree>
    <p:extLst>
      <p:ext uri="{BB962C8B-B14F-4D97-AF65-F5344CB8AC3E}">
        <p14:creationId xmlns:p14="http://schemas.microsoft.com/office/powerpoint/2010/main" val="3387363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Arial" charset="0"/>
                <a:ea typeface="+mn-ea"/>
                <a:cs typeface="+mn-cs"/>
              </a:rPr>
              <a:t>Gode klima- og miljøtiltak skal klare</a:t>
            </a:r>
            <a:r>
              <a:rPr lang="nb-NO" sz="1200" kern="1200" baseline="0" dirty="0" smtClean="0">
                <a:solidFill>
                  <a:schemeClr val="tx1"/>
                </a:solidFill>
                <a:effectLst/>
                <a:latin typeface="Arial" charset="0"/>
                <a:ea typeface="+mn-ea"/>
                <a:cs typeface="+mn-cs"/>
              </a:rPr>
              <a:t> to, eller gjerne tre ting. Det ene er å </a:t>
            </a:r>
            <a:r>
              <a:rPr lang="nb-NO" sz="1200" kern="1200" dirty="0" smtClean="0">
                <a:solidFill>
                  <a:schemeClr val="tx1"/>
                </a:solidFill>
                <a:effectLst/>
                <a:latin typeface="Arial" charset="0"/>
                <a:ea typeface="+mn-ea"/>
                <a:cs typeface="+mn-cs"/>
              </a:rPr>
              <a:t>redusere klimagassutslippene, men tiltakene skal gjerne også gjør Risør til en bedre kommunen å bo og leve i, og samtidig bidra til en mer kostnadseffektiv drift av kommunen. </a:t>
            </a:r>
          </a:p>
          <a:p>
            <a:endParaRPr lang="nb-NO" sz="1200" kern="1200" dirty="0" smtClean="0">
              <a:solidFill>
                <a:schemeClr val="tx1"/>
              </a:solidFill>
              <a:effectLst/>
              <a:latin typeface="Arial" charset="0"/>
              <a:ea typeface="+mn-ea"/>
              <a:cs typeface="+mn-cs"/>
            </a:endParaRPr>
          </a:p>
          <a:p>
            <a:r>
              <a:rPr lang="nb-NO" sz="1200" kern="1200" dirty="0" smtClean="0">
                <a:solidFill>
                  <a:schemeClr val="tx1"/>
                </a:solidFill>
                <a:effectLst/>
                <a:latin typeface="Arial" charset="0"/>
                <a:ea typeface="+mn-ea"/>
                <a:cs typeface="+mn-cs"/>
              </a:rPr>
              <a:t>Jeg skal ikke lande en inndeling av temaer og form på en kommunedelplan nå, men vil si at med</a:t>
            </a:r>
            <a:r>
              <a:rPr lang="nb-NO" sz="1200" kern="1200" baseline="0" dirty="0" smtClean="0">
                <a:solidFill>
                  <a:schemeClr val="tx1"/>
                </a:solidFill>
                <a:effectLst/>
                <a:latin typeface="Arial" charset="0"/>
                <a:ea typeface="+mn-ea"/>
                <a:cs typeface="+mn-cs"/>
              </a:rPr>
              <a:t> utgangspunkt i de nevnte regionale planer er det naturlig å dele klimaarbeidet i fem temaer. </a:t>
            </a:r>
          </a:p>
          <a:p>
            <a:endParaRPr lang="nb-NO" sz="1200" kern="1200" baseline="0" dirty="0" smtClean="0">
              <a:solidFill>
                <a:schemeClr val="tx1"/>
              </a:solidFill>
              <a:effectLst/>
              <a:latin typeface="Arial" charset="0"/>
              <a:ea typeface="+mn-ea"/>
              <a:cs typeface="+mn-cs"/>
            </a:endParaRPr>
          </a:p>
          <a:p>
            <a:r>
              <a:rPr lang="nb-NO" sz="1200" kern="1200" baseline="0" dirty="0" smtClean="0">
                <a:solidFill>
                  <a:schemeClr val="tx1"/>
                </a:solidFill>
                <a:effectLst/>
                <a:latin typeface="Arial" charset="0"/>
                <a:ea typeface="+mn-ea"/>
                <a:cs typeface="+mn-cs"/>
              </a:rPr>
              <a:t>Jeg vil si litt om alle fem temaene, men det blir kort og på </a:t>
            </a:r>
            <a:r>
              <a:rPr lang="nb-NO" sz="1200" kern="1200" baseline="0" dirty="0" err="1" smtClean="0">
                <a:solidFill>
                  <a:schemeClr val="tx1"/>
                </a:solidFill>
                <a:effectLst/>
                <a:latin typeface="Arial" charset="0"/>
                <a:ea typeface="+mn-ea"/>
                <a:cs typeface="+mn-cs"/>
              </a:rPr>
              <a:t>kulepunktsnivå</a:t>
            </a:r>
            <a:r>
              <a:rPr lang="nb-NO" sz="1200" kern="1200" baseline="0" dirty="0" smtClean="0">
                <a:solidFill>
                  <a:schemeClr val="tx1"/>
                </a:solidFill>
                <a:effectLst/>
                <a:latin typeface="Arial" charset="0"/>
                <a:ea typeface="+mn-ea"/>
                <a:cs typeface="+mn-cs"/>
              </a:rPr>
              <a:t>. </a:t>
            </a:r>
            <a:endParaRPr lang="nb-NO" sz="1200" kern="1200" dirty="0" smtClean="0">
              <a:solidFill>
                <a:schemeClr val="tx1"/>
              </a:solidFill>
              <a:effectLst/>
              <a:latin typeface="Arial" charset="0"/>
              <a:ea typeface="+mn-ea"/>
              <a:cs typeface="+mn-cs"/>
            </a:endParaRPr>
          </a:p>
          <a:p>
            <a:endParaRPr lang="nb-NO" sz="1200" kern="1200" dirty="0" smtClean="0">
              <a:solidFill>
                <a:schemeClr val="tx1"/>
              </a:solidFill>
              <a:effectLst/>
              <a:latin typeface="Arial" charset="0"/>
              <a:ea typeface="+mn-ea"/>
              <a:cs typeface="+mn-cs"/>
            </a:endParaRPr>
          </a:p>
          <a:p>
            <a:endParaRPr lang="nb-NO" sz="1200" kern="1200" dirty="0" smtClean="0">
              <a:solidFill>
                <a:schemeClr val="tx1"/>
              </a:solidFill>
              <a:effectLst/>
              <a:latin typeface="Arial" charset="0"/>
              <a:ea typeface="+mn-ea"/>
              <a:cs typeface="+mn-cs"/>
            </a:endParaRPr>
          </a:p>
          <a:p>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6</a:t>
            </a:fld>
            <a:endParaRPr lang="nb-NO"/>
          </a:p>
        </p:txBody>
      </p:sp>
    </p:spTree>
    <p:extLst>
      <p:ext uri="{BB962C8B-B14F-4D97-AF65-F5344CB8AC3E}">
        <p14:creationId xmlns:p14="http://schemas.microsoft.com/office/powerpoint/2010/main" val="4209656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mn-ea"/>
                <a:cs typeface="+mn-cs"/>
              </a:rPr>
              <a:t>Transport utgjør mer enn halvparten av utslippene som kan kuttes i en kommune. Gjennom overgang til nullutslippskjøretøyer, reduksjon i transportbehov og tilrettelegging for gange, sykkel og kollektiv, kan kommunen bidra til en kraftig reduksjon av klimagassutslipp, samt gjøre sentrene våre mer attraktive og tilgjengelige.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Arial" charset="0"/>
              <a:ea typeface="+mn-ea"/>
              <a:cs typeface="+mn-cs"/>
            </a:endParaRPr>
          </a:p>
          <a:p>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7</a:t>
            </a:fld>
            <a:endParaRPr lang="nb-NO"/>
          </a:p>
        </p:txBody>
      </p:sp>
    </p:spTree>
    <p:extLst>
      <p:ext uri="{BB962C8B-B14F-4D97-AF65-F5344CB8AC3E}">
        <p14:creationId xmlns:p14="http://schemas.microsoft.com/office/powerpoint/2010/main" val="3144039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r>
              <a:rPr lang="nb-NO" dirty="0" smtClean="0"/>
              <a:t>For</a:t>
            </a:r>
            <a:r>
              <a:rPr lang="nb-NO" baseline="0" dirty="0" smtClean="0"/>
              <a:t> å være mer konkret så kan d</a:t>
            </a:r>
            <a:r>
              <a:rPr lang="nb-NO" dirty="0" smtClean="0"/>
              <a:t>elmål knyttes til </a:t>
            </a:r>
            <a:r>
              <a:rPr lang="nb-NO" baseline="0" dirty="0" smtClean="0"/>
              <a:t>utfasing av fossilt drivstoff både for våre egne kjøretøy, men også for andre – for eksempel gjennom utbygging av ladeinfrastruktur. </a:t>
            </a:r>
          </a:p>
          <a:p>
            <a:endParaRPr lang="nb-NO" baseline="0" dirty="0" smtClean="0"/>
          </a:p>
          <a:p>
            <a:r>
              <a:rPr lang="nb-NO" baseline="0" dirty="0" smtClean="0"/>
              <a:t>Så kan vi jobbe for utbedring av gang- og sykkel og å tilrettelegge for utbedring av kollektivtilbudet. </a:t>
            </a:r>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8</a:t>
            </a:fld>
            <a:endParaRPr lang="nb-NO"/>
          </a:p>
        </p:txBody>
      </p:sp>
    </p:spTree>
    <p:extLst>
      <p:ext uri="{BB962C8B-B14F-4D97-AF65-F5344CB8AC3E}">
        <p14:creationId xmlns:p14="http://schemas.microsoft.com/office/powerpoint/2010/main" val="2174764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7575" y="744538"/>
            <a:ext cx="4964113" cy="3722687"/>
          </a:xfrm>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mn-ea"/>
                <a:cs typeface="+mn-cs"/>
              </a:rPr>
              <a:t>God arealplanlegging som bidrar til fortetting, reduserer bilbruk og fremmer sykkel- og gange er et gode både for klimagassutslippene, innbyggernes trivsel, for folkehelsa, for næringsutviklingen, og for kommunens tjenesteproduksjon. Gjennom god arealplanlegging som legger vekt på fortetting og mulighet til å utvikle et godt tjenestetilbud i gangavstand fra der folk bor, vil vi bidra til å redusere klimagassutslippene</a:t>
            </a:r>
            <a:r>
              <a:rPr lang="nb-NO" sz="1200" kern="1200" baseline="0" dirty="0" smtClean="0">
                <a:solidFill>
                  <a:schemeClr val="tx1"/>
                </a:solidFill>
                <a:effectLst/>
                <a:latin typeface="Arial" charset="0"/>
                <a:ea typeface="+mn-ea"/>
                <a:cs typeface="+mn-cs"/>
              </a:rPr>
              <a:t> – men det er også en vinn-vinn-vinn ved at vi kan bidra til at </a:t>
            </a:r>
            <a:r>
              <a:rPr lang="nb-NO" sz="1200" kern="1200" dirty="0" smtClean="0">
                <a:solidFill>
                  <a:schemeClr val="tx1"/>
                </a:solidFill>
                <a:effectLst/>
                <a:latin typeface="Arial" charset="0"/>
                <a:ea typeface="+mn-ea"/>
                <a:cs typeface="+mn-cs"/>
              </a:rPr>
              <a:t>kommunene kan levere bedre og mer effektive tjenester. Et eksempel er innen eldreomsorgen hvor det vil bli stadig viktigere å effektivisere, lære og utvikle nye tjenesteformer. Dette vil bli lettere ved en konsentrert og godt planlagt bebyggelse.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Arial" charset="0"/>
                <a:ea typeface="+mn-ea"/>
                <a:cs typeface="+mn-cs"/>
              </a:rPr>
              <a:t>Boområder med god tilgjengelighet til butikk, skole, idrett/ fysisk aktivitet, naturterreng vil også gjøre Risør som en bokommunen mer attraktiv, og bidra til en økt bruk av lokale tjenester.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Arial" charset="0"/>
              <a:ea typeface="+mn-ea"/>
              <a:cs typeface="+mn-cs"/>
            </a:endParaRPr>
          </a:p>
          <a:p>
            <a:endParaRPr lang="nb-NO" dirty="0"/>
          </a:p>
        </p:txBody>
      </p:sp>
      <p:sp>
        <p:nvSpPr>
          <p:cNvPr id="4" name="Plassholder for lysbildenummer 3"/>
          <p:cNvSpPr>
            <a:spLocks noGrp="1"/>
          </p:cNvSpPr>
          <p:nvPr>
            <p:ph type="sldNum" sz="quarter" idx="10"/>
          </p:nvPr>
        </p:nvSpPr>
        <p:spPr/>
        <p:txBody>
          <a:bodyPr/>
          <a:lstStyle/>
          <a:p>
            <a:pPr>
              <a:defRPr/>
            </a:pPr>
            <a:fld id="{13C716EE-CCA5-4BFF-A77C-F01EFDC1A326}" type="slidenum">
              <a:rPr lang="nb-NO" smtClean="0"/>
              <a:pPr>
                <a:defRPr/>
              </a:pPr>
              <a:t>9</a:t>
            </a:fld>
            <a:endParaRPr lang="nb-NO"/>
          </a:p>
        </p:txBody>
      </p:sp>
    </p:spTree>
    <p:extLst>
      <p:ext uri="{BB962C8B-B14F-4D97-AF65-F5344CB8AC3E}">
        <p14:creationId xmlns:p14="http://schemas.microsoft.com/office/powerpoint/2010/main" val="527068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11" name="Lerret 248"/>
          <p:cNvGrpSpPr/>
          <p:nvPr userDrawn="1"/>
        </p:nvGrpSpPr>
        <p:grpSpPr>
          <a:xfrm>
            <a:off x="0" y="6172200"/>
            <a:ext cx="9144000" cy="685800"/>
            <a:chOff x="-352425" y="9794875"/>
            <a:chExt cx="7914640" cy="1343025"/>
          </a:xfrm>
        </p:grpSpPr>
        <p:sp>
          <p:nvSpPr>
            <p:cNvPr id="12" name="Rektangel 11"/>
            <p:cNvSpPr/>
            <p:nvPr userDrawn="1"/>
          </p:nvSpPr>
          <p:spPr>
            <a:xfrm>
              <a:off x="-352425" y="9794875"/>
              <a:ext cx="7914640" cy="1343025"/>
            </a:xfrm>
            <a:prstGeom prst="rect">
              <a:avLst/>
            </a:prstGeom>
            <a:solidFill>
              <a:srgbClr val="0066CC"/>
            </a:solidFill>
            <a:ln>
              <a:noFill/>
            </a:ln>
          </p:spPr>
        </p:sp>
      </p:grpSp>
      <p:pic>
        <p:nvPicPr>
          <p:cNvPr id="5" name="Picture 4" descr="RISC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38" y="107950"/>
            <a:ext cx="6191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700088" y="230188"/>
            <a:ext cx="202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nb-NO" b="1" smtClean="0">
                <a:solidFill>
                  <a:srgbClr val="C0C0C0"/>
                </a:solidFill>
                <a:latin typeface="Times New Roman" pitchFamily="18" charset="0"/>
              </a:rPr>
              <a:t>R</a:t>
            </a:r>
            <a:r>
              <a:rPr lang="nb-NO" sz="1600" b="1" smtClean="0">
                <a:solidFill>
                  <a:srgbClr val="C0C0C0"/>
                </a:solidFill>
                <a:latin typeface="Times New Roman" pitchFamily="18" charset="0"/>
              </a:rPr>
              <a:t>ISØR KOMMUNE</a:t>
            </a:r>
          </a:p>
        </p:txBody>
      </p:sp>
      <p:pic>
        <p:nvPicPr>
          <p:cNvPr id="9" name="Picture 5" descr="TREH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800" y="5899150"/>
            <a:ext cx="80327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8658" name="Rectangle 2"/>
          <p:cNvSpPr>
            <a:spLocks noGrp="1" noChangeArrowheads="1"/>
          </p:cNvSpPr>
          <p:nvPr>
            <p:ph type="subTitle" idx="1"/>
          </p:nvPr>
        </p:nvSpPr>
        <p:spPr>
          <a:xfrm>
            <a:off x="1371600" y="3886200"/>
            <a:ext cx="6400800" cy="1752600"/>
          </a:xfrm>
        </p:spPr>
        <p:txBody>
          <a:bodyPr/>
          <a:lstStyle>
            <a:lvl1pPr marL="0" indent="0" algn="ctr">
              <a:buFontTx/>
              <a:buNone/>
              <a:defRPr sz="2400"/>
            </a:lvl1pPr>
          </a:lstStyle>
          <a:p>
            <a:pPr lvl="0"/>
            <a:r>
              <a:rPr lang="nb-NO" noProof="0" smtClean="0"/>
              <a:t>Klikk for å redigere undertittelstil i malen</a:t>
            </a:r>
          </a:p>
        </p:txBody>
      </p:sp>
      <p:sp>
        <p:nvSpPr>
          <p:cNvPr id="198664" name="Rectangle 8"/>
          <p:cNvSpPr>
            <a:spLocks noGrp="1" noChangeArrowheads="1"/>
          </p:cNvSpPr>
          <p:nvPr>
            <p:ph type="ctrTitle"/>
          </p:nvPr>
        </p:nvSpPr>
        <p:spPr>
          <a:xfrm>
            <a:off x="685800" y="2130425"/>
            <a:ext cx="7772400" cy="1470025"/>
          </a:xfrm>
        </p:spPr>
        <p:txBody>
          <a:bodyPr/>
          <a:lstStyle>
            <a:lvl1pPr algn="ctr">
              <a:defRPr sz="3600">
                <a:solidFill>
                  <a:schemeClr val="accent2"/>
                </a:solidFill>
              </a:defRPr>
            </a:lvl1pPr>
          </a:lstStyle>
          <a:p>
            <a:pPr lvl="0"/>
            <a:r>
              <a:rPr lang="nb-NO" noProof="0" smtClean="0"/>
              <a:t>Klikk for å redigere tittelstil</a:t>
            </a:r>
          </a:p>
        </p:txBody>
      </p:sp>
      <p:sp>
        <p:nvSpPr>
          <p:cNvPr id="13" name="Rektangel 12"/>
          <p:cNvSpPr/>
          <p:nvPr userDrawn="1"/>
        </p:nvSpPr>
        <p:spPr>
          <a:xfrm>
            <a:off x="107504" y="6276573"/>
            <a:ext cx="4572000" cy="477054"/>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sz="1400" b="1" i="0" u="none" strike="noStrike" kern="1200" cap="none" spc="0" normalizeH="0" baseline="0" noProof="0" dirty="0" smtClean="0">
                <a:ln>
                  <a:noFill/>
                </a:ln>
                <a:solidFill>
                  <a:srgbClr val="FFFFFF"/>
                </a:solidFill>
                <a:effectLst/>
                <a:uLnTx/>
                <a:uFillTx/>
                <a:latin typeface="Arial Black" pitchFamily="34" charset="0"/>
                <a:ea typeface="+mn-ea"/>
                <a:cs typeface="+mn-cs"/>
              </a:rPr>
              <a:t>Vi skal vokse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sz="1100" b="0" i="1" u="none" strike="noStrike" kern="1200" cap="none" spc="0" normalizeH="0" baseline="0" noProof="0" dirty="0" smtClean="0">
                <a:ln>
                  <a:noFill/>
                </a:ln>
                <a:solidFill>
                  <a:srgbClr val="FFFFFF"/>
                </a:solidFill>
                <a:effectLst/>
                <a:uLnTx/>
                <a:uFillTx/>
                <a:latin typeface="Arial" pitchFamily="34" charset="0"/>
                <a:ea typeface="+mn-ea"/>
                <a:cs typeface="Arial" pitchFamily="34" charset="0"/>
              </a:rPr>
              <a:t>- gjennom kunnskap, regional utvikling og attraktivitet</a:t>
            </a:r>
          </a:p>
        </p:txBody>
      </p:sp>
    </p:spTree>
    <p:extLst>
      <p:ext uri="{BB962C8B-B14F-4D97-AF65-F5344CB8AC3E}">
        <p14:creationId xmlns:p14="http://schemas.microsoft.com/office/powerpoint/2010/main" val="115449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8686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57988" y="549275"/>
            <a:ext cx="2062162" cy="532765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566738" y="549275"/>
            <a:ext cx="6038850" cy="5327650"/>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557671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63130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Rediger tekststiler i malen</a:t>
            </a:r>
          </a:p>
        </p:txBody>
      </p:sp>
    </p:spTree>
    <p:extLst>
      <p:ext uri="{BB962C8B-B14F-4D97-AF65-F5344CB8AC3E}">
        <p14:creationId xmlns:p14="http://schemas.microsoft.com/office/powerpoint/2010/main" val="45169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566738" y="1600200"/>
            <a:ext cx="3983037"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702175" y="1600200"/>
            <a:ext cx="3984625"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00273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29142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97614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101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Tree>
    <p:extLst>
      <p:ext uri="{BB962C8B-B14F-4D97-AF65-F5344CB8AC3E}">
        <p14:creationId xmlns:p14="http://schemas.microsoft.com/office/powerpoint/2010/main" val="393879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Tree>
    <p:extLst>
      <p:ext uri="{BB962C8B-B14F-4D97-AF65-F5344CB8AC3E}">
        <p14:creationId xmlns:p14="http://schemas.microsoft.com/office/powerpoint/2010/main" val="3810937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Lerret 248"/>
          <p:cNvGrpSpPr/>
          <p:nvPr/>
        </p:nvGrpSpPr>
        <p:grpSpPr>
          <a:xfrm>
            <a:off x="0" y="6172200"/>
            <a:ext cx="9144000" cy="685800"/>
            <a:chOff x="-352425" y="9794875"/>
            <a:chExt cx="7914640" cy="1343025"/>
          </a:xfrm>
        </p:grpSpPr>
        <p:sp>
          <p:nvSpPr>
            <p:cNvPr id="13" name="Rektangel 12"/>
            <p:cNvSpPr/>
            <p:nvPr userDrawn="1"/>
          </p:nvSpPr>
          <p:spPr>
            <a:xfrm>
              <a:off x="-352425" y="9794875"/>
              <a:ext cx="7914640" cy="1343025"/>
            </a:xfrm>
            <a:prstGeom prst="rect">
              <a:avLst/>
            </a:prstGeom>
            <a:solidFill>
              <a:srgbClr val="0066CC"/>
            </a:solidFill>
            <a:ln>
              <a:noFill/>
            </a:ln>
          </p:spPr>
        </p:sp>
      </p:grpSp>
      <p:sp>
        <p:nvSpPr>
          <p:cNvPr id="1026" name="Rectangle 2"/>
          <p:cNvSpPr>
            <a:spLocks noGrp="1" noChangeArrowheads="1"/>
          </p:cNvSpPr>
          <p:nvPr>
            <p:ph type="body" idx="1"/>
          </p:nvPr>
        </p:nvSpPr>
        <p:spPr bwMode="auto">
          <a:xfrm>
            <a:off x="566738" y="1600200"/>
            <a:ext cx="8120062"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pic>
        <p:nvPicPr>
          <p:cNvPr id="1029" name="Picture 5" descr="RISCO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438" y="107950"/>
            <a:ext cx="6191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7"/>
          <p:cNvSpPr txBox="1">
            <a:spLocks noChangeArrowheads="1"/>
          </p:cNvSpPr>
          <p:nvPr/>
        </p:nvSpPr>
        <p:spPr bwMode="auto">
          <a:xfrm>
            <a:off x="700088" y="230188"/>
            <a:ext cx="202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nb-NO" b="1" smtClean="0">
                <a:solidFill>
                  <a:srgbClr val="C0C0C0"/>
                </a:solidFill>
                <a:latin typeface="Times New Roman" pitchFamily="18" charset="0"/>
              </a:rPr>
              <a:t>R</a:t>
            </a:r>
            <a:r>
              <a:rPr lang="nb-NO" sz="1600" b="1" smtClean="0">
                <a:solidFill>
                  <a:srgbClr val="C0C0C0"/>
                </a:solidFill>
                <a:latin typeface="Times New Roman" pitchFamily="18" charset="0"/>
              </a:rPr>
              <a:t>ISØR KOMMUNE</a:t>
            </a:r>
          </a:p>
        </p:txBody>
      </p:sp>
      <p:sp>
        <p:nvSpPr>
          <p:cNvPr id="1031" name="Rectangle 9"/>
          <p:cNvSpPr>
            <a:spLocks noGrp="1" noChangeArrowheads="1"/>
          </p:cNvSpPr>
          <p:nvPr>
            <p:ph type="title"/>
          </p:nvPr>
        </p:nvSpPr>
        <p:spPr bwMode="auto">
          <a:xfrm>
            <a:off x="700088" y="549275"/>
            <a:ext cx="8120062"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32" name="Text Box 10"/>
          <p:cNvSpPr txBox="1">
            <a:spLocks noChangeArrowheads="1"/>
          </p:cNvSpPr>
          <p:nvPr/>
        </p:nvSpPr>
        <p:spPr bwMode="auto">
          <a:xfrm>
            <a:off x="216928" y="6215509"/>
            <a:ext cx="3498073"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nb-NO" sz="1400" b="1" i="0" dirty="0" smtClean="0">
                <a:solidFill>
                  <a:schemeClr val="bg1"/>
                </a:solidFill>
                <a:latin typeface="Arial Black" pitchFamily="34" charset="0"/>
              </a:rPr>
              <a:t>Vi skal vokse</a:t>
            </a:r>
          </a:p>
          <a:p>
            <a:pPr eaLnBrk="1" hangingPunct="1">
              <a:defRPr/>
            </a:pPr>
            <a:r>
              <a:rPr lang="nb-NO" sz="1100" b="0" i="1" dirty="0" smtClean="0">
                <a:solidFill>
                  <a:schemeClr val="bg1"/>
                </a:solidFill>
                <a:latin typeface="Arial" pitchFamily="34" charset="0"/>
                <a:cs typeface="Arial" pitchFamily="34" charset="0"/>
              </a:rPr>
              <a:t>- gjennom kunnskap, regional utvikling og attraktivitet</a:t>
            </a:r>
          </a:p>
        </p:txBody>
      </p:sp>
      <p:pic>
        <p:nvPicPr>
          <p:cNvPr id="1034" name="Picture 6" descr="TREHU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78800" y="5899150"/>
            <a:ext cx="80327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Line 14"/>
          <p:cNvSpPr>
            <a:spLocks noChangeShapeType="1"/>
          </p:cNvSpPr>
          <p:nvPr/>
        </p:nvSpPr>
        <p:spPr bwMode="auto">
          <a:xfrm>
            <a:off x="0" y="1196975"/>
            <a:ext cx="914400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fontAlgn="base" hangingPunct="1">
        <a:spcBef>
          <a:spcPct val="0"/>
        </a:spcBef>
        <a:spcAft>
          <a:spcPct val="0"/>
        </a:spcAft>
        <a:tabLst>
          <a:tab pos="7889875" algn="r"/>
        </a:tabLst>
        <a:defRPr sz="3200" b="1">
          <a:solidFill>
            <a:schemeClr val="bg2"/>
          </a:solidFill>
          <a:latin typeface="+mj-lt"/>
          <a:ea typeface="+mj-ea"/>
          <a:cs typeface="+mj-cs"/>
        </a:defRPr>
      </a:lvl1pPr>
      <a:lvl2pPr algn="l" rtl="0" eaLnBrk="1" fontAlgn="base" hangingPunct="1">
        <a:spcBef>
          <a:spcPct val="0"/>
        </a:spcBef>
        <a:spcAft>
          <a:spcPct val="0"/>
        </a:spcAft>
        <a:tabLst>
          <a:tab pos="7889875" algn="r"/>
        </a:tabLst>
        <a:defRPr sz="3200" b="1">
          <a:solidFill>
            <a:schemeClr val="bg2"/>
          </a:solidFill>
          <a:latin typeface="Arial" charset="0"/>
        </a:defRPr>
      </a:lvl2pPr>
      <a:lvl3pPr algn="l" rtl="0" eaLnBrk="1" fontAlgn="base" hangingPunct="1">
        <a:spcBef>
          <a:spcPct val="0"/>
        </a:spcBef>
        <a:spcAft>
          <a:spcPct val="0"/>
        </a:spcAft>
        <a:tabLst>
          <a:tab pos="7889875" algn="r"/>
        </a:tabLst>
        <a:defRPr sz="3200" b="1">
          <a:solidFill>
            <a:schemeClr val="bg2"/>
          </a:solidFill>
          <a:latin typeface="Arial" charset="0"/>
        </a:defRPr>
      </a:lvl3pPr>
      <a:lvl4pPr algn="l" rtl="0" eaLnBrk="1" fontAlgn="base" hangingPunct="1">
        <a:spcBef>
          <a:spcPct val="0"/>
        </a:spcBef>
        <a:spcAft>
          <a:spcPct val="0"/>
        </a:spcAft>
        <a:tabLst>
          <a:tab pos="7889875" algn="r"/>
        </a:tabLst>
        <a:defRPr sz="3200" b="1">
          <a:solidFill>
            <a:schemeClr val="bg2"/>
          </a:solidFill>
          <a:latin typeface="Arial" charset="0"/>
        </a:defRPr>
      </a:lvl4pPr>
      <a:lvl5pPr algn="l" rtl="0" eaLnBrk="1" fontAlgn="base" hangingPunct="1">
        <a:spcBef>
          <a:spcPct val="0"/>
        </a:spcBef>
        <a:spcAft>
          <a:spcPct val="0"/>
        </a:spcAft>
        <a:tabLst>
          <a:tab pos="7889875" algn="r"/>
        </a:tabLst>
        <a:defRPr sz="3200" b="1">
          <a:solidFill>
            <a:schemeClr val="bg2"/>
          </a:solidFill>
          <a:latin typeface="Arial" charset="0"/>
        </a:defRPr>
      </a:lvl5pPr>
      <a:lvl6pPr marL="457200" algn="l" rtl="0" eaLnBrk="1" fontAlgn="base" hangingPunct="1">
        <a:spcBef>
          <a:spcPct val="0"/>
        </a:spcBef>
        <a:spcAft>
          <a:spcPct val="0"/>
        </a:spcAft>
        <a:tabLst>
          <a:tab pos="7889875" algn="r"/>
        </a:tabLst>
        <a:defRPr sz="3200" b="1">
          <a:solidFill>
            <a:schemeClr val="bg2"/>
          </a:solidFill>
          <a:latin typeface="Arial" charset="0"/>
        </a:defRPr>
      </a:lvl6pPr>
      <a:lvl7pPr marL="914400" algn="l" rtl="0" eaLnBrk="1" fontAlgn="base" hangingPunct="1">
        <a:spcBef>
          <a:spcPct val="0"/>
        </a:spcBef>
        <a:spcAft>
          <a:spcPct val="0"/>
        </a:spcAft>
        <a:tabLst>
          <a:tab pos="7889875" algn="r"/>
        </a:tabLst>
        <a:defRPr sz="3200" b="1">
          <a:solidFill>
            <a:schemeClr val="bg2"/>
          </a:solidFill>
          <a:latin typeface="Arial" charset="0"/>
        </a:defRPr>
      </a:lvl7pPr>
      <a:lvl8pPr marL="1371600" algn="l" rtl="0" eaLnBrk="1" fontAlgn="base" hangingPunct="1">
        <a:spcBef>
          <a:spcPct val="0"/>
        </a:spcBef>
        <a:spcAft>
          <a:spcPct val="0"/>
        </a:spcAft>
        <a:tabLst>
          <a:tab pos="7889875" algn="r"/>
        </a:tabLst>
        <a:defRPr sz="3200" b="1">
          <a:solidFill>
            <a:schemeClr val="bg2"/>
          </a:solidFill>
          <a:latin typeface="Arial" charset="0"/>
        </a:defRPr>
      </a:lvl8pPr>
      <a:lvl9pPr marL="1828800" algn="l" rtl="0" eaLnBrk="1" fontAlgn="base" hangingPunct="1">
        <a:spcBef>
          <a:spcPct val="0"/>
        </a:spcBef>
        <a:spcAft>
          <a:spcPct val="0"/>
        </a:spcAft>
        <a:tabLst>
          <a:tab pos="7889875" algn="r"/>
        </a:tabLst>
        <a:defRPr sz="3200" b="1">
          <a:solidFill>
            <a:schemeClr val="bg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Risørs klima- og miljøpolitikk</a:t>
            </a:r>
            <a:endParaRPr lang="nb-NO" dirty="0"/>
          </a:p>
        </p:txBody>
      </p:sp>
      <p:sp>
        <p:nvSpPr>
          <p:cNvPr id="3" name="Plassholder for innhold 2"/>
          <p:cNvSpPr>
            <a:spLocks noGrp="1"/>
          </p:cNvSpPr>
          <p:nvPr>
            <p:ph idx="1"/>
          </p:nvPr>
        </p:nvSpPr>
        <p:spPr>
          <a:xfrm>
            <a:off x="566738" y="1314450"/>
            <a:ext cx="8120062" cy="4778846"/>
          </a:xfrm>
        </p:spPr>
        <p:txBody>
          <a:bodyPr/>
          <a:lstStyle/>
          <a:p>
            <a:pPr marL="0" indent="0">
              <a:buNone/>
            </a:pPr>
            <a:endParaRPr lang="nb-NO" sz="2800" dirty="0" smtClean="0"/>
          </a:p>
          <a:p>
            <a:pPr marL="0" indent="0">
              <a:buNone/>
            </a:pPr>
            <a:r>
              <a:rPr lang="nb-NO" sz="2800" dirty="0" smtClean="0"/>
              <a:t>Det </a:t>
            </a:r>
            <a:r>
              <a:rPr lang="nb-NO" sz="2800" dirty="0"/>
              <a:t>utarbeides en kommunedelplan for klima og miljø (alt 2), kalt Miljøplan, med en handlingsdel (tiltaksplan) som rulleres hvert år. </a:t>
            </a:r>
            <a:endParaRPr lang="nb-NO" sz="2800" dirty="0" smtClean="0"/>
          </a:p>
          <a:p>
            <a:pPr marL="0" indent="0">
              <a:buNone/>
            </a:pPr>
            <a:endParaRPr lang="nb-NO" sz="2800" dirty="0" smtClean="0"/>
          </a:p>
          <a:p>
            <a:pPr marL="0" indent="0">
              <a:buNone/>
            </a:pPr>
            <a:r>
              <a:rPr lang="nb-NO" sz="2800" dirty="0" smtClean="0"/>
              <a:t>Planen </a:t>
            </a:r>
            <a:r>
              <a:rPr lang="nb-NO" sz="2800" dirty="0"/>
              <a:t>skal omfatte både kommunen som organisasjon og som samfunnsutvikler. Konkrete miljøtiltak gjennomføres parallelt med planarbeidet.</a:t>
            </a:r>
          </a:p>
          <a:p>
            <a:endParaRPr lang="nb-NO" sz="2800" dirty="0"/>
          </a:p>
        </p:txBody>
      </p:sp>
    </p:spTree>
    <p:extLst>
      <p:ext uri="{BB962C8B-B14F-4D97-AF65-F5344CB8AC3E}">
        <p14:creationId xmlns:p14="http://schemas.microsoft.com/office/powerpoint/2010/main" val="1110930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Aktuelle delmål</a:t>
            </a:r>
            <a:endParaRPr lang="nb-NO" dirty="0"/>
          </a:p>
        </p:txBody>
      </p:sp>
      <p:sp>
        <p:nvSpPr>
          <p:cNvPr id="3" name="Plassholder for innhold 2"/>
          <p:cNvSpPr>
            <a:spLocks noGrp="1"/>
          </p:cNvSpPr>
          <p:nvPr>
            <p:ph idx="1"/>
          </p:nvPr>
        </p:nvSpPr>
        <p:spPr/>
        <p:txBody>
          <a:bodyPr/>
          <a:lstStyle/>
          <a:p>
            <a:pPr lvl="0"/>
            <a:r>
              <a:rPr lang="nb-NO" sz="1800" dirty="0"/>
              <a:t>Tilrettelegging for </a:t>
            </a:r>
            <a:r>
              <a:rPr lang="nb-NO" sz="1800" b="1" dirty="0"/>
              <a:t>nye boliger </a:t>
            </a:r>
            <a:r>
              <a:rPr lang="nb-NO" sz="1800" dirty="0"/>
              <a:t>skal i all </a:t>
            </a:r>
            <a:r>
              <a:rPr lang="nb-NO" sz="1800" dirty="0" smtClean="0"/>
              <a:t>hovedsak skje </a:t>
            </a:r>
            <a:r>
              <a:rPr lang="nb-NO" sz="1800" b="1" dirty="0"/>
              <a:t>innenfor eksisterende sentrumsområder </a:t>
            </a:r>
            <a:r>
              <a:rPr lang="nb-NO" sz="1800" dirty="0"/>
              <a:t>(Risør by, Hope og Søndeled). </a:t>
            </a:r>
          </a:p>
          <a:p>
            <a:pPr lvl="0"/>
            <a:r>
              <a:rPr lang="nb-NO" sz="1800" dirty="0"/>
              <a:t>Ved planlegging av utbyggingsområder skal </a:t>
            </a:r>
            <a:r>
              <a:rPr lang="nb-NO" sz="1800" b="1" dirty="0"/>
              <a:t>hensynet til bevaring av naturmangfoldet</a:t>
            </a:r>
            <a:r>
              <a:rPr lang="nb-NO" sz="1800" dirty="0"/>
              <a:t> (flora og fauna) tillegges stor vekt for å beholde viktige økosystemer for fremtiden.</a:t>
            </a:r>
          </a:p>
          <a:p>
            <a:pPr lvl="0"/>
            <a:r>
              <a:rPr lang="nb-NO" sz="1800" dirty="0"/>
              <a:t>Offentlig bygg og lokalisering av offentlige arbeidsplasser og tjenester skal så langt det lar seg gjøres plasseres i sentrum/ lokalsenter og være lett tilgjengelig med kollektiv, sykkel og gange. </a:t>
            </a:r>
          </a:p>
          <a:p>
            <a:pPr lvl="0"/>
            <a:r>
              <a:rPr lang="nb-NO" sz="1800" b="1" dirty="0"/>
              <a:t>Næringsaktivitet som krever lite areal skal legges til rette for at etablerer seg i de befolkningstette områdene </a:t>
            </a:r>
            <a:r>
              <a:rPr lang="nb-NO" sz="1800" dirty="0" smtClean="0"/>
              <a:t>(sentrum</a:t>
            </a:r>
            <a:r>
              <a:rPr lang="nb-NO" sz="1800" dirty="0"/>
              <a:t>). Handel skal konsentreres om der folk bor, eller enkelt kan komme til uavhengig av bil.</a:t>
            </a:r>
          </a:p>
          <a:p>
            <a:pPr lvl="0"/>
            <a:r>
              <a:rPr lang="nb-NO" sz="1800" dirty="0"/>
              <a:t>Øvrig aktivitet </a:t>
            </a:r>
            <a:r>
              <a:rPr lang="nb-NO" sz="1800" b="1" dirty="0"/>
              <a:t>(areal- og transportintensive næringer) skal konsentreres på </a:t>
            </a:r>
            <a:r>
              <a:rPr lang="nb-NO" sz="1800" b="1" dirty="0" err="1" smtClean="0"/>
              <a:t>Hestemyr</a:t>
            </a:r>
            <a:r>
              <a:rPr lang="nb-NO" sz="1800" b="1" dirty="0"/>
              <a:t>,</a:t>
            </a:r>
            <a:r>
              <a:rPr lang="nb-NO" sz="1800" b="1" dirty="0" smtClean="0"/>
              <a:t> Moland eller nytt Risørkryss, </a:t>
            </a:r>
            <a:r>
              <a:rPr lang="nb-NO" sz="1800" dirty="0"/>
              <a:t>med mål om at disse områdene utvikles som attraktive næringsareal med høy aktivitet. </a:t>
            </a:r>
          </a:p>
        </p:txBody>
      </p:sp>
    </p:spTree>
    <p:extLst>
      <p:ext uri="{BB962C8B-B14F-4D97-AF65-F5344CB8AC3E}">
        <p14:creationId xmlns:p14="http://schemas.microsoft.com/office/powerpoint/2010/main" val="2248687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Bygg</a:t>
            </a:r>
            <a:endParaRPr lang="nb-NO" dirty="0"/>
          </a:p>
        </p:txBody>
      </p:sp>
      <p:sp>
        <p:nvSpPr>
          <p:cNvPr id="3" name="Plassholder for innhold 2"/>
          <p:cNvSpPr>
            <a:spLocks noGrp="1"/>
          </p:cNvSpPr>
          <p:nvPr>
            <p:ph idx="1"/>
          </p:nvPr>
        </p:nvSpPr>
        <p:spPr/>
        <p:txBody>
          <a:bodyPr/>
          <a:lstStyle/>
          <a:p>
            <a:r>
              <a:rPr lang="nb-NO" i="1" dirty="0"/>
              <a:t>Risør kommune skal effektivisere bruken av bygningsmassen, redusere energibruk, øke kompetansen blant privat utbyggere, og være en </a:t>
            </a:r>
            <a:r>
              <a:rPr lang="nb-NO" i="1" dirty="0" err="1"/>
              <a:t>fremoverlent</a:t>
            </a:r>
            <a:r>
              <a:rPr lang="nb-NO" i="1" dirty="0"/>
              <a:t> byggherre. </a:t>
            </a:r>
            <a:endParaRPr lang="nb-NO" dirty="0"/>
          </a:p>
          <a:p>
            <a:endParaRPr lang="nb-NO" dirty="0"/>
          </a:p>
        </p:txBody>
      </p:sp>
    </p:spTree>
    <p:extLst>
      <p:ext uri="{BB962C8B-B14F-4D97-AF65-F5344CB8AC3E}">
        <p14:creationId xmlns:p14="http://schemas.microsoft.com/office/powerpoint/2010/main" val="2525111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Bygg</a:t>
            </a:r>
            <a:endParaRPr lang="nb-NO" dirty="0"/>
          </a:p>
        </p:txBody>
      </p:sp>
      <p:sp>
        <p:nvSpPr>
          <p:cNvPr id="3" name="Plassholder for innhold 2"/>
          <p:cNvSpPr>
            <a:spLocks noGrp="1"/>
          </p:cNvSpPr>
          <p:nvPr>
            <p:ph idx="1"/>
          </p:nvPr>
        </p:nvSpPr>
        <p:spPr/>
        <p:txBody>
          <a:bodyPr/>
          <a:lstStyle/>
          <a:p>
            <a:pPr marL="0" indent="0">
              <a:buNone/>
            </a:pPr>
            <a:r>
              <a:rPr lang="nb-NO" i="1" dirty="0" smtClean="0"/>
              <a:t>Aktuelle delmål</a:t>
            </a:r>
            <a:endParaRPr lang="nb-NO" dirty="0"/>
          </a:p>
          <a:p>
            <a:pPr lvl="0"/>
            <a:r>
              <a:rPr lang="nb-NO" sz="2000" dirty="0"/>
              <a:t>Alle offentlige </a:t>
            </a:r>
            <a:r>
              <a:rPr lang="nb-NO" sz="2000" b="1" dirty="0"/>
              <a:t>nybygg og store hovedombygginger </a:t>
            </a:r>
            <a:r>
              <a:rPr lang="nb-NO" sz="2000" dirty="0"/>
              <a:t>skal bygges som </a:t>
            </a:r>
            <a:r>
              <a:rPr lang="nb-NO" sz="2000" dirty="0" err="1"/>
              <a:t>plusshus</a:t>
            </a:r>
            <a:r>
              <a:rPr lang="nb-NO" sz="2000" dirty="0"/>
              <a:t>. </a:t>
            </a:r>
          </a:p>
          <a:p>
            <a:pPr lvl="0"/>
            <a:r>
              <a:rPr lang="nb-NO" sz="2000" b="1" dirty="0"/>
              <a:t>Eksisterende bygningsmasse </a:t>
            </a:r>
            <a:r>
              <a:rPr lang="nb-NO" sz="2000" dirty="0"/>
              <a:t>skal optimaliseres for å redusere energiforbruket, og materialvalg og arbeidsprosessen skal ha en sterk miljøprofil. </a:t>
            </a:r>
          </a:p>
          <a:p>
            <a:pPr lvl="0"/>
            <a:r>
              <a:rPr lang="nb-NO" sz="2000" dirty="0"/>
              <a:t>Risør kommune skal legge til rette for høy grad av </a:t>
            </a:r>
            <a:r>
              <a:rPr lang="nb-NO" sz="2000" b="1" dirty="0"/>
              <a:t>sambruk, flerbruk og ombruk</a:t>
            </a:r>
            <a:r>
              <a:rPr lang="nb-NO" sz="2000" dirty="0"/>
              <a:t> på tvers av kommuner, og internt mellom kommunens sektorer og sivilsamfunn i kommunen.</a:t>
            </a:r>
          </a:p>
          <a:p>
            <a:pPr lvl="0"/>
            <a:r>
              <a:rPr lang="nb-NO" sz="2000" dirty="0"/>
              <a:t>Risør kommune skal legge til rette for</a:t>
            </a:r>
            <a:r>
              <a:rPr lang="nb-NO" sz="2000" b="1" dirty="0"/>
              <a:t> kunnskapsheving </a:t>
            </a:r>
            <a:r>
              <a:rPr lang="nb-NO" sz="2000" dirty="0"/>
              <a:t>om gode og miljøvennlige løsninger blant lokale private utbyggere</a:t>
            </a:r>
          </a:p>
          <a:p>
            <a:endParaRPr lang="nb-NO" dirty="0"/>
          </a:p>
        </p:txBody>
      </p:sp>
    </p:spTree>
    <p:extLst>
      <p:ext uri="{BB962C8B-B14F-4D97-AF65-F5344CB8AC3E}">
        <p14:creationId xmlns:p14="http://schemas.microsoft.com/office/powerpoint/2010/main" val="351708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Mat, jordbruk og skogbruk</a:t>
            </a:r>
            <a:endParaRPr lang="nb-NO" dirty="0"/>
          </a:p>
        </p:txBody>
      </p:sp>
      <p:sp>
        <p:nvSpPr>
          <p:cNvPr id="3" name="Plassholder for innhold 2"/>
          <p:cNvSpPr>
            <a:spLocks noGrp="1"/>
          </p:cNvSpPr>
          <p:nvPr>
            <p:ph idx="1"/>
          </p:nvPr>
        </p:nvSpPr>
        <p:spPr/>
        <p:txBody>
          <a:bodyPr/>
          <a:lstStyle/>
          <a:p>
            <a:r>
              <a:rPr lang="nb-NO" i="1" dirty="0" smtClean="0"/>
              <a:t>Risør </a:t>
            </a:r>
            <a:r>
              <a:rPr lang="nb-NO" i="1" dirty="0"/>
              <a:t>kommune skal legge til rette for at det produseres nok mat på en effektiv og bærekraftig måte som gir lavest mulig utslipp av klimagasser i kommunen</a:t>
            </a:r>
            <a:r>
              <a:rPr lang="nb-NO" dirty="0"/>
              <a:t>.</a:t>
            </a:r>
          </a:p>
          <a:p>
            <a:endParaRPr lang="nb-NO" dirty="0"/>
          </a:p>
        </p:txBody>
      </p:sp>
    </p:spTree>
    <p:extLst>
      <p:ext uri="{BB962C8B-B14F-4D97-AF65-F5344CB8AC3E}">
        <p14:creationId xmlns:p14="http://schemas.microsoft.com/office/powerpoint/2010/main" val="2009028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Mat, jordbruk og skogbruk</a:t>
            </a:r>
            <a:endParaRPr lang="nb-NO" dirty="0"/>
          </a:p>
        </p:txBody>
      </p:sp>
      <p:sp>
        <p:nvSpPr>
          <p:cNvPr id="3" name="Plassholder for innhold 2"/>
          <p:cNvSpPr>
            <a:spLocks noGrp="1"/>
          </p:cNvSpPr>
          <p:nvPr>
            <p:ph idx="1"/>
          </p:nvPr>
        </p:nvSpPr>
        <p:spPr/>
        <p:txBody>
          <a:bodyPr/>
          <a:lstStyle/>
          <a:p>
            <a:pPr marL="0" indent="0">
              <a:buNone/>
            </a:pPr>
            <a:r>
              <a:rPr lang="nb-NO" i="1" dirty="0" smtClean="0"/>
              <a:t>Aktuelle delmål</a:t>
            </a:r>
            <a:endParaRPr lang="nb-NO" dirty="0"/>
          </a:p>
          <a:p>
            <a:pPr lvl="0"/>
            <a:r>
              <a:rPr lang="nb-NO" sz="1800" dirty="0"/>
              <a:t>Risør kommune skal legge til rette for </a:t>
            </a:r>
            <a:r>
              <a:rPr lang="nb-NO" sz="1800" b="1" dirty="0"/>
              <a:t>økt kunnskap </a:t>
            </a:r>
            <a:r>
              <a:rPr lang="nb-NO" sz="1800" dirty="0"/>
              <a:t>om og bruk av energieffektive og miljøvennlige løsninger blant bønder og skogeiere i kommunene (</a:t>
            </a:r>
            <a:r>
              <a:rPr lang="nb-NO" sz="1800" dirty="0" err="1"/>
              <a:t>feks</a:t>
            </a:r>
            <a:r>
              <a:rPr lang="nb-NO" sz="1800" dirty="0"/>
              <a:t> skogplanting) </a:t>
            </a:r>
          </a:p>
          <a:p>
            <a:pPr lvl="0"/>
            <a:r>
              <a:rPr lang="nb-NO" sz="1800" dirty="0"/>
              <a:t>Risør kommune skal legge til rette for økt produksjon og bruk </a:t>
            </a:r>
            <a:r>
              <a:rPr lang="nb-NO" sz="1800" b="1" dirty="0"/>
              <a:t>av </a:t>
            </a:r>
            <a:r>
              <a:rPr lang="nb-NO" sz="1800" b="1" dirty="0" smtClean="0"/>
              <a:t>kortreist mat </a:t>
            </a:r>
            <a:r>
              <a:rPr lang="nb-NO" sz="1800" b="1" dirty="0"/>
              <a:t>i</a:t>
            </a:r>
            <a:r>
              <a:rPr lang="nb-NO" sz="1800" dirty="0"/>
              <a:t> kommunen. </a:t>
            </a:r>
          </a:p>
          <a:p>
            <a:pPr lvl="0"/>
            <a:r>
              <a:rPr lang="nb-NO" sz="1800" dirty="0"/>
              <a:t>Risør kommune skal stimulere til produksjon av kortreist mat og kommunene skal legge til rette for å handle mer lokalt mat </a:t>
            </a:r>
          </a:p>
          <a:p>
            <a:pPr lvl="0"/>
            <a:r>
              <a:rPr lang="nb-NO" sz="1800" dirty="0" smtClean="0"/>
              <a:t>Matjord </a:t>
            </a:r>
            <a:r>
              <a:rPr lang="nb-NO" sz="1800" dirty="0"/>
              <a:t>skal ha et spesielt </a:t>
            </a:r>
            <a:r>
              <a:rPr lang="nb-NO" sz="1800" b="1" dirty="0"/>
              <a:t>vern i arealplanleggingen </a:t>
            </a:r>
            <a:r>
              <a:rPr lang="nb-NO" sz="1800" dirty="0"/>
              <a:t>og ikke bygges ned.</a:t>
            </a:r>
          </a:p>
          <a:p>
            <a:pPr lvl="0"/>
            <a:r>
              <a:rPr lang="nb-NO" sz="1800" dirty="0"/>
              <a:t>Risør kommune skal legge til rette for aktiv bruk av marine næringsarealer og for </a:t>
            </a:r>
            <a:r>
              <a:rPr lang="nb-NO" sz="1800" dirty="0" smtClean="0"/>
              <a:t>bærekraftig </a:t>
            </a:r>
            <a:r>
              <a:rPr lang="nb-NO" sz="1800" b="1" dirty="0" smtClean="0"/>
              <a:t>utnyttelse </a:t>
            </a:r>
            <a:r>
              <a:rPr lang="nb-NO" sz="1800" b="1" dirty="0"/>
              <a:t>av havressurser. </a:t>
            </a:r>
          </a:p>
          <a:p>
            <a:endParaRPr lang="nb-NO" dirty="0"/>
          </a:p>
        </p:txBody>
      </p:sp>
    </p:spTree>
    <p:extLst>
      <p:ext uri="{BB962C8B-B14F-4D97-AF65-F5344CB8AC3E}">
        <p14:creationId xmlns:p14="http://schemas.microsoft.com/office/powerpoint/2010/main" val="1563160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Bærekraftig verdiskapning</a:t>
            </a:r>
            <a:endParaRPr lang="nb-NO" dirty="0"/>
          </a:p>
        </p:txBody>
      </p:sp>
      <p:sp>
        <p:nvSpPr>
          <p:cNvPr id="3" name="Plassholder for innhold 2"/>
          <p:cNvSpPr>
            <a:spLocks noGrp="1"/>
          </p:cNvSpPr>
          <p:nvPr>
            <p:ph idx="1"/>
          </p:nvPr>
        </p:nvSpPr>
        <p:spPr/>
        <p:txBody>
          <a:bodyPr/>
          <a:lstStyle/>
          <a:p>
            <a:r>
              <a:rPr lang="nb-NO" i="1" dirty="0"/>
              <a:t>Risør kommune skal være en kommune som setter fokus på bærekraftig verdiskapning, grønne forretningsideer og som fremmer mulighetene for etableringer og utvikling av næringsliv med en sterk miljøvennlig profil.</a:t>
            </a:r>
            <a:endParaRPr lang="nb-NO" dirty="0"/>
          </a:p>
        </p:txBody>
      </p:sp>
    </p:spTree>
    <p:extLst>
      <p:ext uri="{BB962C8B-B14F-4D97-AF65-F5344CB8AC3E}">
        <p14:creationId xmlns:p14="http://schemas.microsoft.com/office/powerpoint/2010/main" val="3026395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Bærekraftig verdiskapning</a:t>
            </a:r>
            <a:endParaRPr lang="nb-NO" dirty="0"/>
          </a:p>
        </p:txBody>
      </p:sp>
      <p:sp>
        <p:nvSpPr>
          <p:cNvPr id="3" name="Plassholder for innhold 2"/>
          <p:cNvSpPr>
            <a:spLocks noGrp="1"/>
          </p:cNvSpPr>
          <p:nvPr>
            <p:ph idx="1"/>
          </p:nvPr>
        </p:nvSpPr>
        <p:spPr/>
        <p:txBody>
          <a:bodyPr/>
          <a:lstStyle/>
          <a:p>
            <a:pPr marL="0" indent="0">
              <a:buNone/>
            </a:pPr>
            <a:r>
              <a:rPr lang="nb-NO" i="1" dirty="0" smtClean="0"/>
              <a:t>Aktuelle delmål</a:t>
            </a:r>
            <a:endParaRPr lang="nb-NO" dirty="0"/>
          </a:p>
          <a:p>
            <a:pPr lvl="0"/>
            <a:r>
              <a:rPr lang="nb-NO" sz="1800" dirty="0"/>
              <a:t>Risør kommune skal bidra til </a:t>
            </a:r>
            <a:r>
              <a:rPr lang="nb-NO" sz="1800" dirty="0" smtClean="0"/>
              <a:t>at lokalt næringsliv blir mer konkurransedyktig gjennom å levere </a:t>
            </a:r>
            <a:r>
              <a:rPr lang="nb-NO" sz="1800" b="1" dirty="0" smtClean="0"/>
              <a:t>klimavennlig løsninger.</a:t>
            </a:r>
            <a:endParaRPr lang="nb-NO" sz="1800" b="1" dirty="0"/>
          </a:p>
          <a:p>
            <a:pPr lvl="0"/>
            <a:r>
              <a:rPr lang="nb-NO" sz="1800" dirty="0" smtClean="0"/>
              <a:t>Risør </a:t>
            </a:r>
            <a:r>
              <a:rPr lang="nb-NO" sz="1800" dirty="0"/>
              <a:t>kommune skal tilrettelegge for økt </a:t>
            </a:r>
            <a:r>
              <a:rPr lang="nb-NO" sz="1800" b="1" dirty="0"/>
              <a:t>aktivitet i sentrum</a:t>
            </a:r>
          </a:p>
          <a:p>
            <a:pPr lvl="0"/>
            <a:r>
              <a:rPr lang="nb-NO" sz="1800" dirty="0" smtClean="0"/>
              <a:t>Risør </a:t>
            </a:r>
            <a:r>
              <a:rPr lang="nb-NO" sz="1800" dirty="0"/>
              <a:t>kommune skal være en pådriver for å sikre økt tilgang på stabil og </a:t>
            </a:r>
            <a:r>
              <a:rPr lang="nb-NO" sz="1800" b="1" dirty="0"/>
              <a:t>fornybar kraft i østregionen. </a:t>
            </a:r>
          </a:p>
          <a:p>
            <a:pPr lvl="0"/>
            <a:r>
              <a:rPr lang="nb-NO" sz="1800" dirty="0"/>
              <a:t>Risør kommune skal legge til rette for at aktører i kommune tar del i en regional verdiskapning basert på kommunens </a:t>
            </a:r>
            <a:r>
              <a:rPr lang="nb-NO" sz="1800" b="1" dirty="0"/>
              <a:t>naturressurser. </a:t>
            </a:r>
          </a:p>
          <a:p>
            <a:r>
              <a:rPr lang="nb-NO" sz="1800" dirty="0"/>
              <a:t>Besøksnæringen i Risør skal vokse på en måte som sikrer at vi </a:t>
            </a:r>
            <a:r>
              <a:rPr lang="nb-NO" sz="1800" b="1" dirty="0"/>
              <a:t>ivaretar våre naturressurser for fremtidens generasjoner</a:t>
            </a:r>
          </a:p>
        </p:txBody>
      </p:sp>
    </p:spTree>
    <p:extLst>
      <p:ext uri="{BB962C8B-B14F-4D97-AF65-F5344CB8AC3E}">
        <p14:creationId xmlns:p14="http://schemas.microsoft.com/office/powerpoint/2010/main" val="777730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Dagens agenda:</a:t>
            </a:r>
            <a:endParaRPr lang="nb-NO" dirty="0"/>
          </a:p>
        </p:txBody>
      </p:sp>
      <p:sp>
        <p:nvSpPr>
          <p:cNvPr id="3" name="Plassholder for innhold 2"/>
          <p:cNvSpPr>
            <a:spLocks noGrp="1"/>
          </p:cNvSpPr>
          <p:nvPr>
            <p:ph idx="1"/>
          </p:nvPr>
        </p:nvSpPr>
        <p:spPr/>
        <p:txBody>
          <a:bodyPr/>
          <a:lstStyle/>
          <a:p>
            <a:r>
              <a:rPr lang="nb-NO" sz="2800" dirty="0" smtClean="0"/>
              <a:t>Kort intro</a:t>
            </a:r>
          </a:p>
          <a:p>
            <a:r>
              <a:rPr lang="nb-NO" sz="2800" dirty="0" smtClean="0"/>
              <a:t>Partienes klima- og miljøengasjement</a:t>
            </a:r>
            <a:endParaRPr lang="nb-NO" sz="2800" dirty="0"/>
          </a:p>
          <a:p>
            <a:endParaRPr lang="nb-NO" sz="2800" dirty="0" smtClean="0"/>
          </a:p>
          <a:p>
            <a:r>
              <a:rPr lang="nb-NO" sz="2800" dirty="0" smtClean="0"/>
              <a:t>Klimaveikart Agder – Bård Vestøl Birkedal</a:t>
            </a:r>
            <a:endParaRPr lang="nb-NO" sz="2800" dirty="0"/>
          </a:p>
          <a:p>
            <a:r>
              <a:rPr lang="nb-NO" sz="2800" dirty="0"/>
              <a:t>Klimapartner </a:t>
            </a:r>
            <a:r>
              <a:rPr lang="nb-NO" sz="2800" dirty="0" smtClean="0"/>
              <a:t>Agder – ved Carina Dale</a:t>
            </a:r>
            <a:endParaRPr lang="nb-NO" sz="2800" dirty="0"/>
          </a:p>
          <a:p>
            <a:r>
              <a:rPr lang="nb-NO" sz="2800" dirty="0" smtClean="0"/>
              <a:t>Bærekraftslabben – Hanne Nøvik</a:t>
            </a:r>
            <a:endParaRPr lang="nb-NO" sz="2800" dirty="0"/>
          </a:p>
          <a:p>
            <a:r>
              <a:rPr lang="nb-NO" sz="2800" dirty="0"/>
              <a:t>Klima- og </a:t>
            </a:r>
            <a:r>
              <a:rPr lang="nb-NO" sz="2800" dirty="0" smtClean="0"/>
              <a:t>miljø i sammenheng – Heidi Rødven</a:t>
            </a:r>
            <a:endParaRPr lang="nb-NO" sz="2800" dirty="0"/>
          </a:p>
          <a:p>
            <a:endParaRPr lang="nb-NO" dirty="0" smtClean="0"/>
          </a:p>
          <a:p>
            <a:endParaRPr lang="nb-NO" dirty="0"/>
          </a:p>
          <a:p>
            <a:endParaRPr lang="nb-NO" dirty="0" smtClean="0"/>
          </a:p>
          <a:p>
            <a:endParaRPr lang="nb-NO" dirty="0"/>
          </a:p>
          <a:p>
            <a:endParaRPr lang="nb-NO" dirty="0" smtClean="0"/>
          </a:p>
          <a:p>
            <a:endParaRPr lang="nb-NO" dirty="0"/>
          </a:p>
          <a:p>
            <a:r>
              <a:rPr lang="nb-NO" dirty="0" smtClean="0"/>
              <a:t>Kjør!</a:t>
            </a:r>
            <a:endParaRPr lang="nb-NO" dirty="0"/>
          </a:p>
        </p:txBody>
      </p:sp>
    </p:spTree>
    <p:extLst>
      <p:ext uri="{BB962C8B-B14F-4D97-AF65-F5344CB8AC3E}">
        <p14:creationId xmlns:p14="http://schemas.microsoft.com/office/powerpoint/2010/main" val="2072745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tittel 1"/>
          <p:cNvSpPr>
            <a:spLocks noGrp="1"/>
          </p:cNvSpPr>
          <p:nvPr>
            <p:ph type="subTitle" idx="1"/>
          </p:nvPr>
        </p:nvSpPr>
        <p:spPr/>
        <p:txBody>
          <a:bodyPr/>
          <a:lstStyle/>
          <a:p>
            <a:endParaRPr lang="nb-NO" dirty="0" smtClean="0"/>
          </a:p>
          <a:p>
            <a:endParaRPr lang="nb-NO" dirty="0" smtClean="0"/>
          </a:p>
          <a:p>
            <a:r>
              <a:rPr lang="nb-NO" dirty="0" smtClean="0"/>
              <a:t>Bystyret 27.08.20</a:t>
            </a:r>
            <a:endParaRPr lang="nb-NO" dirty="0"/>
          </a:p>
        </p:txBody>
      </p:sp>
      <p:sp>
        <p:nvSpPr>
          <p:cNvPr id="3" name="Tittel 2"/>
          <p:cNvSpPr>
            <a:spLocks noGrp="1"/>
          </p:cNvSpPr>
          <p:nvPr>
            <p:ph type="ctrTitle"/>
          </p:nvPr>
        </p:nvSpPr>
        <p:spPr/>
        <p:txBody>
          <a:bodyPr/>
          <a:lstStyle/>
          <a:p>
            <a:r>
              <a:rPr lang="nb-NO" dirty="0" smtClean="0"/>
              <a:t>Fra Klimaveikart Agder til klimatiltak i Risør kommune. </a:t>
            </a:r>
            <a:br>
              <a:rPr lang="nb-NO" dirty="0" smtClean="0"/>
            </a:br>
            <a:r>
              <a:rPr lang="nb-NO" dirty="0"/>
              <a:t/>
            </a:r>
            <a:br>
              <a:rPr lang="nb-NO" dirty="0"/>
            </a:br>
            <a:r>
              <a:rPr lang="nb-NO" i="1" dirty="0" smtClean="0"/>
              <a:t>Aktuelle hovedmål og delmål i en kommunedelplan for klima og miljø.</a:t>
            </a:r>
            <a:endParaRPr lang="nb-NO" i="1" dirty="0"/>
          </a:p>
        </p:txBody>
      </p:sp>
    </p:spTree>
    <p:extLst>
      <p:ext uri="{BB962C8B-B14F-4D97-AF65-F5344CB8AC3E}">
        <p14:creationId xmlns:p14="http://schemas.microsoft.com/office/powerpoint/2010/main" val="2936831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Kommunalt arbeid med klima- og </a:t>
            </a:r>
            <a:r>
              <a:rPr lang="nb-NO" dirty="0" smtClean="0"/>
              <a:t>miljø</a:t>
            </a:r>
            <a:endParaRPr lang="nb-NO" dirty="0"/>
          </a:p>
        </p:txBody>
      </p:sp>
      <p:sp>
        <p:nvSpPr>
          <p:cNvPr id="3" name="Plassholder for innhold 2"/>
          <p:cNvSpPr>
            <a:spLocks noGrp="1"/>
          </p:cNvSpPr>
          <p:nvPr>
            <p:ph idx="1"/>
          </p:nvPr>
        </p:nvSpPr>
        <p:spPr/>
        <p:txBody>
          <a:bodyPr/>
          <a:lstStyle/>
          <a:p>
            <a:r>
              <a:rPr lang="nb-NO" sz="2800" dirty="0"/>
              <a:t>Å ta klimautfordringer på alvor kan være krevende og kostbart fordi man må tenke nytt rundt planlegging og prioriteringer. </a:t>
            </a:r>
            <a:endParaRPr lang="nb-NO" sz="2800" dirty="0" smtClean="0"/>
          </a:p>
          <a:p>
            <a:r>
              <a:rPr lang="nb-NO" sz="2800" dirty="0" smtClean="0"/>
              <a:t>Å </a:t>
            </a:r>
            <a:r>
              <a:rPr lang="nb-NO" sz="2800" dirty="0"/>
              <a:t>ikke gjøre det kan imidlertid fort bli langt mer kostbart. </a:t>
            </a:r>
            <a:endParaRPr lang="nb-NO" sz="2800" dirty="0" smtClean="0"/>
          </a:p>
          <a:p>
            <a:r>
              <a:rPr lang="nb-NO" sz="2800" dirty="0"/>
              <a:t>En tydelig miljøprofil er viktig for å skape positive assosiasjoner til merkevaren Risør som «den hvite byen»- som en bærekraftig naturperle ved Skagerrak.  </a:t>
            </a:r>
          </a:p>
          <a:p>
            <a:endParaRPr lang="nb-NO" sz="2000" dirty="0"/>
          </a:p>
        </p:txBody>
      </p:sp>
    </p:spTree>
    <p:extLst>
      <p:ext uri="{BB962C8B-B14F-4D97-AF65-F5344CB8AC3E}">
        <p14:creationId xmlns:p14="http://schemas.microsoft.com/office/powerpoint/2010/main" val="1154207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Klimaveikart Agder</a:t>
            </a:r>
            <a:endParaRPr lang="nb-NO" dirty="0"/>
          </a:p>
        </p:txBody>
      </p:sp>
      <p:sp>
        <p:nvSpPr>
          <p:cNvPr id="3" name="Plassholder for innhold 2"/>
          <p:cNvSpPr>
            <a:spLocks noGrp="1"/>
          </p:cNvSpPr>
          <p:nvPr>
            <p:ph idx="1"/>
          </p:nvPr>
        </p:nvSpPr>
        <p:spPr/>
        <p:txBody>
          <a:bodyPr/>
          <a:lstStyle/>
          <a:p>
            <a:r>
              <a:rPr lang="nb-NO" dirty="0"/>
              <a:t>E</a:t>
            </a:r>
            <a:r>
              <a:rPr lang="nb-NO" dirty="0" smtClean="0"/>
              <a:t>t </a:t>
            </a:r>
            <a:r>
              <a:rPr lang="nb-NO" b="1" dirty="0"/>
              <a:t>regionalt</a:t>
            </a:r>
            <a:r>
              <a:rPr lang="nb-NO" dirty="0"/>
              <a:t> </a:t>
            </a:r>
            <a:r>
              <a:rPr lang="nb-NO" b="1" dirty="0"/>
              <a:t>veikart</a:t>
            </a:r>
            <a:r>
              <a:rPr lang="nb-NO" dirty="0"/>
              <a:t> for hvordan det offentlige skal </a:t>
            </a:r>
            <a:r>
              <a:rPr lang="nb-NO" dirty="0" smtClean="0"/>
              <a:t>kutte i klimagassutslipp.</a:t>
            </a:r>
          </a:p>
          <a:p>
            <a:r>
              <a:rPr lang="nb-NO" dirty="0" smtClean="0"/>
              <a:t>Råd/ tips og struktur for kommunalt arbeid med reduksjon av klimagassutslipp.  </a:t>
            </a:r>
            <a:endParaRPr lang="nb-NO" dirty="0"/>
          </a:p>
        </p:txBody>
      </p:sp>
    </p:spTree>
    <p:extLst>
      <p:ext uri="{BB962C8B-B14F-4D97-AF65-F5344CB8AC3E}">
        <p14:creationId xmlns:p14="http://schemas.microsoft.com/office/powerpoint/2010/main" val="123713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et regionalt veikart til kommunedelplan</a:t>
            </a:r>
            <a:endParaRPr lang="nb-NO" dirty="0"/>
          </a:p>
        </p:txBody>
      </p:sp>
      <p:sp>
        <p:nvSpPr>
          <p:cNvPr id="3" name="Plassholder for innhold 2"/>
          <p:cNvSpPr>
            <a:spLocks noGrp="1"/>
          </p:cNvSpPr>
          <p:nvPr>
            <p:ph idx="1"/>
          </p:nvPr>
        </p:nvSpPr>
        <p:spPr/>
        <p:txBody>
          <a:bodyPr/>
          <a:lstStyle/>
          <a:p>
            <a:r>
              <a:rPr lang="nb-NO" dirty="0" smtClean="0"/>
              <a:t>Transport</a:t>
            </a:r>
          </a:p>
          <a:p>
            <a:r>
              <a:rPr lang="nb-NO" dirty="0" smtClean="0"/>
              <a:t>Arealplanlegging</a:t>
            </a:r>
          </a:p>
          <a:p>
            <a:r>
              <a:rPr lang="nb-NO" dirty="0" smtClean="0"/>
              <a:t>Bygg</a:t>
            </a:r>
          </a:p>
          <a:p>
            <a:r>
              <a:rPr lang="nb-NO" dirty="0" smtClean="0"/>
              <a:t>Mat, jordbruk og skogbruk</a:t>
            </a:r>
          </a:p>
          <a:p>
            <a:r>
              <a:rPr lang="nb-NO" dirty="0" smtClean="0"/>
              <a:t>Bærekraftig verdiskapning</a:t>
            </a:r>
            <a:endParaRPr lang="nb-NO" dirty="0"/>
          </a:p>
        </p:txBody>
      </p:sp>
    </p:spTree>
    <p:extLst>
      <p:ext uri="{BB962C8B-B14F-4D97-AF65-F5344CB8AC3E}">
        <p14:creationId xmlns:p14="http://schemas.microsoft.com/office/powerpoint/2010/main" val="3197212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Transport</a:t>
            </a:r>
          </a:p>
        </p:txBody>
      </p:sp>
      <p:sp>
        <p:nvSpPr>
          <p:cNvPr id="3" name="Plassholder for innhold 2"/>
          <p:cNvSpPr>
            <a:spLocks noGrp="1"/>
          </p:cNvSpPr>
          <p:nvPr>
            <p:ph idx="1"/>
          </p:nvPr>
        </p:nvSpPr>
        <p:spPr/>
        <p:txBody>
          <a:bodyPr/>
          <a:lstStyle/>
          <a:p>
            <a:pPr lvl="1"/>
            <a:r>
              <a:rPr lang="nb-NO" i="1" dirty="0" smtClean="0"/>
              <a:t>«</a:t>
            </a:r>
            <a:r>
              <a:rPr lang="nb-NO" i="1" dirty="0"/>
              <a:t>Gjennom transporttiltak skal Risør kommune bidra til en kraftig reduksjon av klimagassutslipp, samt gjøre sentrene våre mer attraktive og tilgjengelige»</a:t>
            </a:r>
            <a:r>
              <a:rPr lang="nb-NO" dirty="0"/>
              <a:t>.</a:t>
            </a:r>
          </a:p>
        </p:txBody>
      </p:sp>
    </p:spTree>
    <p:extLst>
      <p:ext uri="{BB962C8B-B14F-4D97-AF65-F5344CB8AC3E}">
        <p14:creationId xmlns:p14="http://schemas.microsoft.com/office/powerpoint/2010/main" val="1466771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Transport</a:t>
            </a:r>
            <a:endParaRPr lang="nb-NO" dirty="0"/>
          </a:p>
        </p:txBody>
      </p:sp>
      <p:sp>
        <p:nvSpPr>
          <p:cNvPr id="3" name="Plassholder for innhold 2"/>
          <p:cNvSpPr>
            <a:spLocks noGrp="1"/>
          </p:cNvSpPr>
          <p:nvPr>
            <p:ph idx="1"/>
          </p:nvPr>
        </p:nvSpPr>
        <p:spPr/>
        <p:txBody>
          <a:bodyPr/>
          <a:lstStyle/>
          <a:p>
            <a:pPr marL="0" indent="0">
              <a:buNone/>
            </a:pPr>
            <a:r>
              <a:rPr lang="nb-NO" sz="2800" dirty="0" smtClean="0"/>
              <a:t>Aktuelle delmål:</a:t>
            </a:r>
          </a:p>
          <a:p>
            <a:pPr lvl="0"/>
            <a:r>
              <a:rPr lang="nb-NO" sz="1800" dirty="0"/>
              <a:t>Risør kommune skal være en foregangskommune innen </a:t>
            </a:r>
            <a:r>
              <a:rPr lang="nb-NO" sz="1800" b="1" dirty="0"/>
              <a:t>utfasing av fossilt drivstoff på all kommunal transport.</a:t>
            </a:r>
            <a:r>
              <a:rPr lang="nb-NO" sz="1800" dirty="0"/>
              <a:t> Alle nye tjenestebiler som kjøpes skal være fossilfrie. Eldre dieselbiler som ikke er klare for utskifting skal så langt det lar seg gjøre kjøres på biodiesel. </a:t>
            </a:r>
          </a:p>
          <a:p>
            <a:pPr lvl="0"/>
            <a:r>
              <a:rPr lang="nb-NO" sz="1800" dirty="0"/>
              <a:t>Risør kommunen skal </a:t>
            </a:r>
            <a:r>
              <a:rPr lang="nb-NO" sz="1800" b="1" dirty="0"/>
              <a:t>legge til rette </a:t>
            </a:r>
            <a:r>
              <a:rPr lang="nb-NO" sz="1800" dirty="0"/>
              <a:t>for utfasing av fossilt drivstoff for private, og for kollektivtrafikken, primært gjennom legge til rette for utbygging av ladeinfrastruktur. </a:t>
            </a:r>
          </a:p>
          <a:p>
            <a:pPr lvl="0"/>
            <a:r>
              <a:rPr lang="nb-NO" sz="1800" dirty="0"/>
              <a:t>Risør kommune skal jobbe for utbygging av </a:t>
            </a:r>
            <a:r>
              <a:rPr lang="nb-NO" sz="1800" b="1" dirty="0"/>
              <a:t>gang- og sykkelvei</a:t>
            </a:r>
            <a:r>
              <a:rPr lang="nb-NO" sz="1800" dirty="0"/>
              <a:t> langs fv.416 fra Risør sentrum til Vinterkjær, samt i sentrumsnære områder. </a:t>
            </a:r>
          </a:p>
          <a:p>
            <a:r>
              <a:rPr lang="nb-NO" sz="1800" dirty="0"/>
              <a:t>Risør kommune skal </a:t>
            </a:r>
            <a:r>
              <a:rPr lang="nb-NO" sz="1800" b="1" dirty="0"/>
              <a:t>tilrettelegge for utbedring av kollektivtilbudet</a:t>
            </a:r>
            <a:r>
              <a:rPr lang="nb-NO" sz="1800" dirty="0"/>
              <a:t>, og utnytte utbygging av ny e-18 til et kollektivknutepunkt med gode muligheter for bytte mellom ulike transportformer. </a:t>
            </a:r>
          </a:p>
        </p:txBody>
      </p:sp>
    </p:spTree>
    <p:extLst>
      <p:ext uri="{BB962C8B-B14F-4D97-AF65-F5344CB8AC3E}">
        <p14:creationId xmlns:p14="http://schemas.microsoft.com/office/powerpoint/2010/main" val="3075236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Arealplanlegging</a:t>
            </a:r>
            <a:endParaRPr lang="nb-NO" dirty="0"/>
          </a:p>
        </p:txBody>
      </p:sp>
      <p:sp>
        <p:nvSpPr>
          <p:cNvPr id="3" name="Plassholder for innhold 2"/>
          <p:cNvSpPr>
            <a:spLocks noGrp="1"/>
          </p:cNvSpPr>
          <p:nvPr>
            <p:ph idx="1"/>
          </p:nvPr>
        </p:nvSpPr>
        <p:spPr/>
        <p:txBody>
          <a:bodyPr/>
          <a:lstStyle/>
          <a:p>
            <a:r>
              <a:rPr lang="nb-NO" i="1" dirty="0"/>
              <a:t>Risør kommune skal gjennom smart arealplanlegging bidra til å redusere klimagassutslippene, og sikre at kommunene kan levere bedre og mer effektive tjenester.»</a:t>
            </a:r>
            <a:endParaRPr lang="nb-NO" dirty="0"/>
          </a:p>
        </p:txBody>
      </p:sp>
    </p:spTree>
    <p:extLst>
      <p:ext uri="{BB962C8B-B14F-4D97-AF65-F5344CB8AC3E}">
        <p14:creationId xmlns:p14="http://schemas.microsoft.com/office/powerpoint/2010/main" val="189097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sjonsmal Sigrid">
  <a:themeElements>
    <a:clrScheme name="Risør kommune - 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isør kommune - n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sør kommune - 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isør kommune - 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isør kommune - 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isør kommune - 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isør kommune - 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isør kommune - 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isør kommune - 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isør kommune - 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isør kommune - 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isør kommune - 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isør kommune - 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isør kommune - 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ilNedlasting [Skrivebeskyttet]" id="{46E3CD06-DFEC-42A9-9A6E-439D58BACA0B}" vid="{561AAEC8-C439-44D5-8A5D-94307607B8E3}"/>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2233</TotalTime>
  <Words>2598</Words>
  <Application>Microsoft Office PowerPoint</Application>
  <PresentationFormat>Skjermfremvisning (4:3)</PresentationFormat>
  <Paragraphs>154</Paragraphs>
  <Slides>16</Slides>
  <Notes>16</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16</vt:i4>
      </vt:variant>
    </vt:vector>
  </HeadingPairs>
  <TitlesOfParts>
    <vt:vector size="20" baseType="lpstr">
      <vt:lpstr>Arial</vt:lpstr>
      <vt:lpstr>Arial Black</vt:lpstr>
      <vt:lpstr>Times New Roman</vt:lpstr>
      <vt:lpstr>Presentasjonsmal Sigrid</vt:lpstr>
      <vt:lpstr>Risørs klima- og miljøpolitikk</vt:lpstr>
      <vt:lpstr>Dagens agenda:</vt:lpstr>
      <vt:lpstr>Fra Klimaveikart Agder til klimatiltak i Risør kommune.   Aktuelle hovedmål og delmål i en kommunedelplan for klima og miljø.</vt:lpstr>
      <vt:lpstr>Kommunalt arbeid med klima- og miljø</vt:lpstr>
      <vt:lpstr>Klimaveikart Agder</vt:lpstr>
      <vt:lpstr>Fra et regionalt veikart til kommunedelplan</vt:lpstr>
      <vt:lpstr>Transport</vt:lpstr>
      <vt:lpstr>Transport</vt:lpstr>
      <vt:lpstr>Arealplanlegging</vt:lpstr>
      <vt:lpstr>Aktuelle delmål</vt:lpstr>
      <vt:lpstr>Bygg</vt:lpstr>
      <vt:lpstr>Bygg</vt:lpstr>
      <vt:lpstr>Mat, jordbruk og skogbruk</vt:lpstr>
      <vt:lpstr>Mat, jordbruk og skogbruk</vt:lpstr>
      <vt:lpstr>Bærekraftig verdiskapning</vt:lpstr>
      <vt:lpstr>Bærekraftig verdiskapning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Orientering Næringssjef</dc:title>
  <dc:creator>Birkedal, Bård Vestøl</dc:creator>
  <cp:lastModifiedBy>Solheim, Kamilla</cp:lastModifiedBy>
  <cp:revision>50</cp:revision>
  <cp:lastPrinted>2020-08-27T06:52:35Z</cp:lastPrinted>
  <dcterms:created xsi:type="dcterms:W3CDTF">2020-03-11T08:53:06Z</dcterms:created>
  <dcterms:modified xsi:type="dcterms:W3CDTF">2020-08-27T11:17:32Z</dcterms:modified>
</cp:coreProperties>
</file>