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97" r:id="rId2"/>
    <p:sldId id="320" r:id="rId3"/>
    <p:sldId id="303" r:id="rId4"/>
    <p:sldId id="302" r:id="rId5"/>
    <p:sldId id="319" r:id="rId6"/>
    <p:sldId id="298" r:id="rId7"/>
    <p:sldId id="323" r:id="rId8"/>
    <p:sldId id="324" r:id="rId9"/>
    <p:sldId id="322" r:id="rId10"/>
    <p:sldId id="306" r:id="rId11"/>
    <p:sldId id="307" r:id="rId12"/>
    <p:sldId id="308" r:id="rId13"/>
    <p:sldId id="309" r:id="rId14"/>
    <p:sldId id="311" r:id="rId15"/>
    <p:sldId id="310" r:id="rId16"/>
    <p:sldId id="312" r:id="rId17"/>
    <p:sldId id="327" r:id="rId18"/>
    <p:sldId id="321" r:id="rId19"/>
    <p:sldId id="326" r:id="rId20"/>
    <p:sldId id="313" r:id="rId21"/>
    <p:sldId id="316" r:id="rId22"/>
  </p:sldIdLst>
  <p:sldSz cx="9144000" cy="6858000" type="screen4x3"/>
  <p:notesSz cx="6669088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  <a:srgbClr val="009900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0" autoAdjust="0"/>
    <p:restoredTop sz="59202" autoAdjust="0"/>
  </p:normalViewPr>
  <p:slideViewPr>
    <p:cSldViewPr>
      <p:cViewPr varScale="1">
        <p:scale>
          <a:sx n="43" d="100"/>
          <a:sy n="43" d="100"/>
        </p:scale>
        <p:origin x="1878" y="48"/>
      </p:cViewPr>
      <p:guideLst>
        <p:guide orient="horz" pos="3566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6C352-E72A-482C-9D5F-82EAA07B37A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EFE752E-9524-40EF-A11A-765D8470292D}">
      <dgm:prSet phldrT="[Tekst]"/>
      <dgm:spPr/>
      <dgm:t>
        <a:bodyPr/>
        <a:lstStyle/>
        <a:p>
          <a:r>
            <a:rPr lang="nb-NO" dirty="0"/>
            <a:t>	</a:t>
          </a:r>
        </a:p>
      </dgm:t>
    </dgm:pt>
    <dgm:pt modelId="{04A1A0EA-0E0A-446B-81BE-EBDF8889274B}" type="parTrans" cxnId="{E46F3118-A4C9-4CD5-B3E9-5DD9A7081B31}">
      <dgm:prSet/>
      <dgm:spPr/>
      <dgm:t>
        <a:bodyPr/>
        <a:lstStyle/>
        <a:p>
          <a:endParaRPr lang="nb-NO"/>
        </a:p>
      </dgm:t>
    </dgm:pt>
    <dgm:pt modelId="{9571464A-FD91-4230-B7D1-961BD1FE4563}" type="sibTrans" cxnId="{E46F3118-A4C9-4CD5-B3E9-5DD9A7081B31}">
      <dgm:prSet/>
      <dgm:spPr/>
      <dgm:t>
        <a:bodyPr/>
        <a:lstStyle/>
        <a:p>
          <a:endParaRPr lang="nb-NO"/>
        </a:p>
      </dgm:t>
    </dgm:pt>
    <dgm:pt modelId="{A5D67DE1-E3E5-4C73-BECB-CFE83E038D74}">
      <dgm:prSet phldrT="[Tekst]"/>
      <dgm:spPr/>
      <dgm:t>
        <a:bodyPr/>
        <a:lstStyle/>
        <a:p>
          <a:r>
            <a:rPr lang="nb-NO" altLang="nb-NO" b="0" dirty="0"/>
            <a:t>Infrastruktur, areal- og transport-utvikling. </a:t>
          </a:r>
          <a:endParaRPr lang="nb-NO" altLang="nb-NO" dirty="0"/>
        </a:p>
        <a:p>
          <a:r>
            <a:rPr lang="nb-NO" altLang="nb-NO" dirty="0"/>
            <a:t>Sentrums-, sted-, og </a:t>
          </a:r>
          <a:r>
            <a:rPr lang="nb-NO" altLang="nb-NO" b="0" dirty="0"/>
            <a:t>regionsutvikling.</a:t>
          </a:r>
        </a:p>
        <a:p>
          <a:r>
            <a:rPr lang="nb-NO" altLang="nb-NO" b="0" dirty="0"/>
            <a:t>Regulerings- og planarbeid. </a:t>
          </a:r>
        </a:p>
      </dgm:t>
    </dgm:pt>
    <dgm:pt modelId="{DD6482F6-85BB-4309-A602-7412FCE06A0C}" type="parTrans" cxnId="{DE2908CB-17C9-45D0-9A89-F7D48AAAFF3F}">
      <dgm:prSet/>
      <dgm:spPr/>
      <dgm:t>
        <a:bodyPr/>
        <a:lstStyle/>
        <a:p>
          <a:endParaRPr lang="nb-NO"/>
        </a:p>
      </dgm:t>
    </dgm:pt>
    <dgm:pt modelId="{852CFA6E-407F-4957-8715-237AF02B096A}" type="sibTrans" cxnId="{DE2908CB-17C9-45D0-9A89-F7D48AAAFF3F}">
      <dgm:prSet/>
      <dgm:spPr/>
      <dgm:t>
        <a:bodyPr/>
        <a:lstStyle/>
        <a:p>
          <a:endParaRPr lang="nb-NO"/>
        </a:p>
      </dgm:t>
    </dgm:pt>
    <dgm:pt modelId="{99ADFE70-D90B-43E7-8724-F9E817AE42CF}">
      <dgm:prSet phldrT="[Tekst]"/>
      <dgm:spPr/>
      <dgm:t>
        <a:bodyPr/>
        <a:lstStyle/>
        <a:p>
          <a:endParaRPr lang="nb-NO" dirty="0"/>
        </a:p>
      </dgm:t>
    </dgm:pt>
    <dgm:pt modelId="{42C24B4F-69A0-49B1-867C-367BDF4A7CDF}" type="parTrans" cxnId="{284CAEFD-CF5D-46C2-9838-6DB9789B6815}">
      <dgm:prSet/>
      <dgm:spPr/>
      <dgm:t>
        <a:bodyPr/>
        <a:lstStyle/>
        <a:p>
          <a:endParaRPr lang="nb-NO"/>
        </a:p>
      </dgm:t>
    </dgm:pt>
    <dgm:pt modelId="{0C38B067-0F4B-4744-A4FF-6FBCAFF67C71}" type="sibTrans" cxnId="{284CAEFD-CF5D-46C2-9838-6DB9789B6815}">
      <dgm:prSet/>
      <dgm:spPr/>
      <dgm:t>
        <a:bodyPr/>
        <a:lstStyle/>
        <a:p>
          <a:endParaRPr lang="nb-NO"/>
        </a:p>
      </dgm:t>
    </dgm:pt>
    <dgm:pt modelId="{5ABC70BD-C514-48FA-9BFD-085A24E70293}">
      <dgm:prSet phldrT="[Tekst]"/>
      <dgm:spPr/>
      <dgm:t>
        <a:bodyPr/>
        <a:lstStyle/>
        <a:p>
          <a:r>
            <a:rPr lang="nb-NO" altLang="nb-NO" dirty="0"/>
            <a:t>Kultur og tjenesteproduksjon.</a:t>
          </a:r>
        </a:p>
        <a:p>
          <a:endParaRPr lang="nb-NO" altLang="nb-NO" dirty="0"/>
        </a:p>
      </dgm:t>
    </dgm:pt>
    <dgm:pt modelId="{860455A1-E955-4B83-9ADD-0E067DCA15F8}" type="sibTrans" cxnId="{75F7AD29-A230-4D4B-A341-3AD85EEF4CDD}">
      <dgm:prSet/>
      <dgm:spPr/>
      <dgm:t>
        <a:bodyPr/>
        <a:lstStyle/>
        <a:p>
          <a:endParaRPr lang="nb-NO"/>
        </a:p>
      </dgm:t>
    </dgm:pt>
    <dgm:pt modelId="{9F729020-B647-4994-A346-BD839537CCC9}" type="parTrans" cxnId="{75F7AD29-A230-4D4B-A341-3AD85EEF4CDD}">
      <dgm:prSet/>
      <dgm:spPr/>
      <dgm:t>
        <a:bodyPr/>
        <a:lstStyle/>
        <a:p>
          <a:endParaRPr lang="nb-NO"/>
        </a:p>
      </dgm:t>
    </dgm:pt>
    <dgm:pt modelId="{AE8A1264-2855-4269-A22F-AD4E6F7CDED6}">
      <dgm:prSet phldrT="[Tekst]"/>
      <dgm:spPr/>
      <dgm:t>
        <a:bodyPr/>
        <a:lstStyle/>
        <a:p>
          <a:r>
            <a:rPr lang="nb-NO" dirty="0"/>
            <a:t>Direkte næringsarbeid</a:t>
          </a:r>
        </a:p>
        <a:p>
          <a:r>
            <a:rPr lang="nb-NO" dirty="0"/>
            <a:t>- beholde, utvikle, skape, og tiltrekke </a:t>
          </a:r>
        </a:p>
      </dgm:t>
    </dgm:pt>
    <dgm:pt modelId="{19F8F94C-CEAF-4F4F-A6FF-DCBDFE4AA056}" type="parTrans" cxnId="{A0022B40-15B2-4064-9D96-765DB99CCE3E}">
      <dgm:prSet/>
      <dgm:spPr/>
      <dgm:t>
        <a:bodyPr/>
        <a:lstStyle/>
        <a:p>
          <a:endParaRPr lang="nb-NO"/>
        </a:p>
      </dgm:t>
    </dgm:pt>
    <dgm:pt modelId="{E54A9EA4-8C89-41C4-B03C-7E86EF0D7DCB}" type="sibTrans" cxnId="{A0022B40-15B2-4064-9D96-765DB99CCE3E}">
      <dgm:prSet/>
      <dgm:spPr/>
      <dgm:t>
        <a:bodyPr/>
        <a:lstStyle/>
        <a:p>
          <a:endParaRPr lang="nb-NO"/>
        </a:p>
      </dgm:t>
    </dgm:pt>
    <dgm:pt modelId="{6DD0ACE2-F254-4CB4-80B0-910E88D63D6D}">
      <dgm:prSet phldrT="[Tekst]"/>
      <dgm:spPr/>
      <dgm:t>
        <a:bodyPr/>
        <a:lstStyle/>
        <a:p>
          <a:endParaRPr lang="nb-NO" dirty="0"/>
        </a:p>
      </dgm:t>
    </dgm:pt>
    <dgm:pt modelId="{4DDB026B-016F-45C4-95BF-5589230921C7}" type="parTrans" cxnId="{2DF053ED-7A08-4D41-805C-83B03698947E}">
      <dgm:prSet/>
      <dgm:spPr/>
      <dgm:t>
        <a:bodyPr/>
        <a:lstStyle/>
        <a:p>
          <a:endParaRPr lang="nb-NO"/>
        </a:p>
      </dgm:t>
    </dgm:pt>
    <dgm:pt modelId="{142CF760-4666-4A33-9834-94EE24B8EB5B}" type="sibTrans" cxnId="{2DF053ED-7A08-4D41-805C-83B03698947E}">
      <dgm:prSet/>
      <dgm:spPr/>
      <dgm:t>
        <a:bodyPr/>
        <a:lstStyle/>
        <a:p>
          <a:endParaRPr lang="nb-NO"/>
        </a:p>
      </dgm:t>
    </dgm:pt>
    <dgm:pt modelId="{7AB4375E-9CC5-4E49-9377-FD9D250B6768}">
      <dgm:prSet phldrT="[Tekst]"/>
      <dgm:spPr/>
      <dgm:t>
        <a:bodyPr/>
        <a:lstStyle/>
        <a:p>
          <a:endParaRPr lang="nb-NO" dirty="0"/>
        </a:p>
      </dgm:t>
    </dgm:pt>
    <dgm:pt modelId="{CF3F9FF8-EB88-4742-880E-923A90540F30}" type="sibTrans" cxnId="{1408C061-900E-4B10-8489-A0BFD376C103}">
      <dgm:prSet/>
      <dgm:spPr/>
      <dgm:t>
        <a:bodyPr/>
        <a:lstStyle/>
        <a:p>
          <a:endParaRPr lang="nb-NO"/>
        </a:p>
      </dgm:t>
    </dgm:pt>
    <dgm:pt modelId="{08A9C19B-79AC-4D97-9628-61AF2461204D}" type="parTrans" cxnId="{1408C061-900E-4B10-8489-A0BFD376C103}">
      <dgm:prSet/>
      <dgm:spPr/>
      <dgm:t>
        <a:bodyPr/>
        <a:lstStyle/>
        <a:p>
          <a:endParaRPr lang="nb-NO"/>
        </a:p>
      </dgm:t>
    </dgm:pt>
    <dgm:pt modelId="{BFD4A1D4-D402-4FBE-BE7C-F4ABEF4CB861}">
      <dgm:prSet phldrT="[Tekst]"/>
      <dgm:spPr/>
      <dgm:t>
        <a:bodyPr/>
        <a:lstStyle/>
        <a:p>
          <a:r>
            <a:rPr lang="nb-NO" altLang="nb-NO" dirty="0"/>
            <a:t>Strategisk arealarbeid. Planlegging, utvikling og markedsføring</a:t>
          </a:r>
        </a:p>
        <a:p>
          <a:endParaRPr lang="nb-NO" dirty="0"/>
        </a:p>
        <a:p>
          <a:r>
            <a:rPr lang="nb-NO" dirty="0"/>
            <a:t>Salg. </a:t>
          </a:r>
        </a:p>
      </dgm:t>
    </dgm:pt>
    <dgm:pt modelId="{4A410D0C-5D41-4098-BFFD-0CBF6AB56955}" type="sibTrans" cxnId="{51540AB7-014F-4712-8386-D42596F4E11F}">
      <dgm:prSet/>
      <dgm:spPr/>
      <dgm:t>
        <a:bodyPr/>
        <a:lstStyle/>
        <a:p>
          <a:endParaRPr lang="nb-NO"/>
        </a:p>
      </dgm:t>
    </dgm:pt>
    <dgm:pt modelId="{F8E55969-1000-479E-9ACA-220ABE0ED904}" type="parTrans" cxnId="{51540AB7-014F-4712-8386-D42596F4E11F}">
      <dgm:prSet/>
      <dgm:spPr/>
      <dgm:t>
        <a:bodyPr/>
        <a:lstStyle/>
        <a:p>
          <a:endParaRPr lang="nb-NO"/>
        </a:p>
      </dgm:t>
    </dgm:pt>
    <dgm:pt modelId="{FBD8C2E0-6692-45C2-9808-33705A3EF605}" type="pres">
      <dgm:prSet presAssocID="{38B6C352-E72A-482C-9D5F-82EAA07B37A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2BE76029-B6E2-4927-818A-A8DA4B6EB81B}" type="pres">
      <dgm:prSet presAssocID="{8EFE752E-9524-40EF-A11A-765D8470292D}" presName="parentText1" presStyleLbl="node1" presStyleIdx="0" presStyleCnt="4" custLinFactNeighborX="-400" custLinFactNeighborY="181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ECA3894-E493-4C63-AC11-5D4D834A1E9F}" type="pres">
      <dgm:prSet presAssocID="{8EFE752E-9524-40EF-A11A-765D8470292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EE757A-30AB-4358-93DD-9E461135116A}" type="pres">
      <dgm:prSet presAssocID="{7AB4375E-9CC5-4E49-9377-FD9D250B6768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50DEEFF-E229-4C91-8792-8436B858C209}" type="pres">
      <dgm:prSet presAssocID="{7AB4375E-9CC5-4E49-9377-FD9D250B6768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E2AF58-EB54-415F-82B8-5F4349D4271A}" type="pres">
      <dgm:prSet presAssocID="{99ADFE70-D90B-43E7-8724-F9E817AE42CF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8623359-8337-4379-B89E-32788DE702E8}" type="pres">
      <dgm:prSet presAssocID="{99ADFE70-D90B-43E7-8724-F9E817AE42CF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C9E14F-70DA-40A9-9583-2A7F1E11B90B}" type="pres">
      <dgm:prSet presAssocID="{6DD0ACE2-F254-4CB4-80B0-910E88D63D6D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E1D9F86-8168-439F-8AB0-881C59B8D185}" type="pres">
      <dgm:prSet presAssocID="{6DD0ACE2-F254-4CB4-80B0-910E88D63D6D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62C3F49-C8C5-402C-BD84-CD877DEFF78A}" type="presOf" srcId="{8EFE752E-9524-40EF-A11A-765D8470292D}" destId="{2BE76029-B6E2-4927-818A-A8DA4B6EB81B}" srcOrd="0" destOrd="0" presId="urn:microsoft.com/office/officeart/2009/3/layout/IncreasingArrowsProcess"/>
    <dgm:cxn modelId="{75F7AD29-A230-4D4B-A341-3AD85EEF4CDD}" srcId="{8EFE752E-9524-40EF-A11A-765D8470292D}" destId="{5ABC70BD-C514-48FA-9BFD-085A24E70293}" srcOrd="0" destOrd="0" parTransId="{9F729020-B647-4994-A346-BD839537CCC9}" sibTransId="{860455A1-E955-4B83-9ADD-0E067DCA15F8}"/>
    <dgm:cxn modelId="{E46F3118-A4C9-4CD5-B3E9-5DD9A7081B31}" srcId="{38B6C352-E72A-482C-9D5F-82EAA07B37A6}" destId="{8EFE752E-9524-40EF-A11A-765D8470292D}" srcOrd="0" destOrd="0" parTransId="{04A1A0EA-0E0A-446B-81BE-EBDF8889274B}" sibTransId="{9571464A-FD91-4230-B7D1-961BD1FE4563}"/>
    <dgm:cxn modelId="{0F1BE736-87B5-4132-861A-9BE8415E64DD}" type="presOf" srcId="{A5D67DE1-E3E5-4C73-BECB-CFE83E038D74}" destId="{750DEEFF-E229-4C91-8792-8436B858C209}" srcOrd="0" destOrd="0" presId="urn:microsoft.com/office/officeart/2009/3/layout/IncreasingArrowsProcess"/>
    <dgm:cxn modelId="{8278C798-AA3B-46CF-AA66-B97B78C137C1}" type="presOf" srcId="{BFD4A1D4-D402-4FBE-BE7C-F4ABEF4CB861}" destId="{F8623359-8337-4379-B89E-32788DE702E8}" srcOrd="0" destOrd="0" presId="urn:microsoft.com/office/officeart/2009/3/layout/IncreasingArrowsProcess"/>
    <dgm:cxn modelId="{1408C061-900E-4B10-8489-A0BFD376C103}" srcId="{38B6C352-E72A-482C-9D5F-82EAA07B37A6}" destId="{7AB4375E-9CC5-4E49-9377-FD9D250B6768}" srcOrd="1" destOrd="0" parTransId="{08A9C19B-79AC-4D97-9628-61AF2461204D}" sibTransId="{CF3F9FF8-EB88-4742-880E-923A90540F30}"/>
    <dgm:cxn modelId="{F4155421-4B8E-48AF-8006-C88125BE21E2}" type="presOf" srcId="{38B6C352-E72A-482C-9D5F-82EAA07B37A6}" destId="{FBD8C2E0-6692-45C2-9808-33705A3EF605}" srcOrd="0" destOrd="0" presId="urn:microsoft.com/office/officeart/2009/3/layout/IncreasingArrowsProcess"/>
    <dgm:cxn modelId="{284CAEFD-CF5D-46C2-9838-6DB9789B6815}" srcId="{38B6C352-E72A-482C-9D5F-82EAA07B37A6}" destId="{99ADFE70-D90B-43E7-8724-F9E817AE42CF}" srcOrd="2" destOrd="0" parTransId="{42C24B4F-69A0-49B1-867C-367BDF4A7CDF}" sibTransId="{0C38B067-0F4B-4744-A4FF-6FBCAFF67C71}"/>
    <dgm:cxn modelId="{E8A56A5D-AFB5-4A11-B001-70212A79438F}" type="presOf" srcId="{99ADFE70-D90B-43E7-8724-F9E817AE42CF}" destId="{4FE2AF58-EB54-415F-82B8-5F4349D4271A}" srcOrd="0" destOrd="0" presId="urn:microsoft.com/office/officeart/2009/3/layout/IncreasingArrowsProcess"/>
    <dgm:cxn modelId="{C6D8BCAC-8FCE-4266-A751-6D5D83EF32AC}" type="presOf" srcId="{6DD0ACE2-F254-4CB4-80B0-910E88D63D6D}" destId="{EEC9E14F-70DA-40A9-9583-2A7F1E11B90B}" srcOrd="0" destOrd="0" presId="urn:microsoft.com/office/officeart/2009/3/layout/IncreasingArrowsProcess"/>
    <dgm:cxn modelId="{51540AB7-014F-4712-8386-D42596F4E11F}" srcId="{99ADFE70-D90B-43E7-8724-F9E817AE42CF}" destId="{BFD4A1D4-D402-4FBE-BE7C-F4ABEF4CB861}" srcOrd="0" destOrd="0" parTransId="{F8E55969-1000-479E-9ACA-220ABE0ED904}" sibTransId="{4A410D0C-5D41-4098-BFFD-0CBF6AB56955}"/>
    <dgm:cxn modelId="{2DF053ED-7A08-4D41-805C-83B03698947E}" srcId="{38B6C352-E72A-482C-9D5F-82EAA07B37A6}" destId="{6DD0ACE2-F254-4CB4-80B0-910E88D63D6D}" srcOrd="3" destOrd="0" parTransId="{4DDB026B-016F-45C4-95BF-5589230921C7}" sibTransId="{142CF760-4666-4A33-9834-94EE24B8EB5B}"/>
    <dgm:cxn modelId="{40FD0D1A-6AA1-4EC5-B17A-EF061F772A08}" type="presOf" srcId="{7AB4375E-9CC5-4E49-9377-FD9D250B6768}" destId="{52EE757A-30AB-4358-93DD-9E461135116A}" srcOrd="0" destOrd="0" presId="urn:microsoft.com/office/officeart/2009/3/layout/IncreasingArrowsProcess"/>
    <dgm:cxn modelId="{25417F95-235E-4CA6-B05E-D910E0788C27}" type="presOf" srcId="{AE8A1264-2855-4269-A22F-AD4E6F7CDED6}" destId="{9E1D9F86-8168-439F-8AB0-881C59B8D185}" srcOrd="0" destOrd="0" presId="urn:microsoft.com/office/officeart/2009/3/layout/IncreasingArrowsProcess"/>
    <dgm:cxn modelId="{DE2908CB-17C9-45D0-9A89-F7D48AAAFF3F}" srcId="{7AB4375E-9CC5-4E49-9377-FD9D250B6768}" destId="{A5D67DE1-E3E5-4C73-BECB-CFE83E038D74}" srcOrd="0" destOrd="0" parTransId="{DD6482F6-85BB-4309-A602-7412FCE06A0C}" sibTransId="{852CFA6E-407F-4957-8715-237AF02B096A}"/>
    <dgm:cxn modelId="{AAE56DB9-2FC6-49EB-AAF9-590ED2B733F6}" type="presOf" srcId="{5ABC70BD-C514-48FA-9BFD-085A24E70293}" destId="{7ECA3894-E493-4C63-AC11-5D4D834A1E9F}" srcOrd="0" destOrd="0" presId="urn:microsoft.com/office/officeart/2009/3/layout/IncreasingArrowsProcess"/>
    <dgm:cxn modelId="{A0022B40-15B2-4064-9D96-765DB99CCE3E}" srcId="{6DD0ACE2-F254-4CB4-80B0-910E88D63D6D}" destId="{AE8A1264-2855-4269-A22F-AD4E6F7CDED6}" srcOrd="0" destOrd="0" parTransId="{19F8F94C-CEAF-4F4F-A6FF-DCBDFE4AA056}" sibTransId="{E54A9EA4-8C89-41C4-B03C-7E86EF0D7DCB}"/>
    <dgm:cxn modelId="{D70206F2-749F-48D5-BB55-23EC7450B099}" type="presParOf" srcId="{FBD8C2E0-6692-45C2-9808-33705A3EF605}" destId="{2BE76029-B6E2-4927-818A-A8DA4B6EB81B}" srcOrd="0" destOrd="0" presId="urn:microsoft.com/office/officeart/2009/3/layout/IncreasingArrowsProcess"/>
    <dgm:cxn modelId="{43960219-E2DE-402D-BFD4-FAE5234A5A0F}" type="presParOf" srcId="{FBD8C2E0-6692-45C2-9808-33705A3EF605}" destId="{7ECA3894-E493-4C63-AC11-5D4D834A1E9F}" srcOrd="1" destOrd="0" presId="urn:microsoft.com/office/officeart/2009/3/layout/IncreasingArrowsProcess"/>
    <dgm:cxn modelId="{7CF50708-1811-4A34-BE8F-57DCF760EE33}" type="presParOf" srcId="{FBD8C2E0-6692-45C2-9808-33705A3EF605}" destId="{52EE757A-30AB-4358-93DD-9E461135116A}" srcOrd="2" destOrd="0" presId="urn:microsoft.com/office/officeart/2009/3/layout/IncreasingArrowsProcess"/>
    <dgm:cxn modelId="{35A2FCB8-1905-4EE7-8A17-2835627812E5}" type="presParOf" srcId="{FBD8C2E0-6692-45C2-9808-33705A3EF605}" destId="{750DEEFF-E229-4C91-8792-8436B858C209}" srcOrd="3" destOrd="0" presId="urn:microsoft.com/office/officeart/2009/3/layout/IncreasingArrowsProcess"/>
    <dgm:cxn modelId="{553824ED-9FF8-4F7A-8A9C-701841DCA134}" type="presParOf" srcId="{FBD8C2E0-6692-45C2-9808-33705A3EF605}" destId="{4FE2AF58-EB54-415F-82B8-5F4349D4271A}" srcOrd="4" destOrd="0" presId="urn:microsoft.com/office/officeart/2009/3/layout/IncreasingArrowsProcess"/>
    <dgm:cxn modelId="{3B687783-80D5-4BF3-A6D7-37E5CADC40D1}" type="presParOf" srcId="{FBD8C2E0-6692-45C2-9808-33705A3EF605}" destId="{F8623359-8337-4379-B89E-32788DE702E8}" srcOrd="5" destOrd="0" presId="urn:microsoft.com/office/officeart/2009/3/layout/IncreasingArrowsProcess"/>
    <dgm:cxn modelId="{74C53E6C-DB98-417B-8B7C-BB296F4A2C4A}" type="presParOf" srcId="{FBD8C2E0-6692-45C2-9808-33705A3EF605}" destId="{EEC9E14F-70DA-40A9-9583-2A7F1E11B90B}" srcOrd="6" destOrd="0" presId="urn:microsoft.com/office/officeart/2009/3/layout/IncreasingArrowsProcess"/>
    <dgm:cxn modelId="{EADE3ED0-032B-4F6C-8BCC-DFD6D44EDFFF}" type="presParOf" srcId="{FBD8C2E0-6692-45C2-9808-33705A3EF605}" destId="{9E1D9F86-8168-439F-8AB0-881C59B8D185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76029-B6E2-4927-818A-A8DA4B6EB81B}">
      <dsp:nvSpPr>
        <dsp:cNvPr id="0" name=""/>
        <dsp:cNvSpPr/>
      </dsp:nvSpPr>
      <dsp:spPr>
        <a:xfrm>
          <a:off x="36633" y="42084"/>
          <a:ext cx="7400614" cy="10774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10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100" kern="1200" dirty="0"/>
            <a:t>	</a:t>
          </a:r>
        </a:p>
      </dsp:txBody>
      <dsp:txXfrm>
        <a:off x="36633" y="311439"/>
        <a:ext cx="7131260" cy="538709"/>
      </dsp:txXfrm>
    </dsp:sp>
    <dsp:sp modelId="{7ECA3894-E493-4C63-AC11-5D4D834A1E9F}">
      <dsp:nvSpPr>
        <dsp:cNvPr id="0" name=""/>
        <dsp:cNvSpPr/>
      </dsp:nvSpPr>
      <dsp:spPr>
        <a:xfrm>
          <a:off x="66235" y="855121"/>
          <a:ext cx="1705841" cy="1992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400" kern="1200" dirty="0"/>
            <a:t>Kultur og tjenesteproduksjon.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altLang="nb-NO" sz="1400" kern="1200" dirty="0"/>
        </a:p>
      </dsp:txBody>
      <dsp:txXfrm>
        <a:off x="66235" y="855121"/>
        <a:ext cx="1705841" cy="1992898"/>
      </dsp:txXfrm>
    </dsp:sp>
    <dsp:sp modelId="{52EE757A-30AB-4358-93DD-9E461135116A}">
      <dsp:nvSpPr>
        <dsp:cNvPr id="0" name=""/>
        <dsp:cNvSpPr/>
      </dsp:nvSpPr>
      <dsp:spPr>
        <a:xfrm>
          <a:off x="1772077" y="381530"/>
          <a:ext cx="5694772" cy="10774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10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100" kern="1200" dirty="0"/>
        </a:p>
      </dsp:txBody>
      <dsp:txXfrm>
        <a:off x="1772077" y="650885"/>
        <a:ext cx="5425418" cy="538709"/>
      </dsp:txXfrm>
    </dsp:sp>
    <dsp:sp modelId="{750DEEFF-E229-4C91-8792-8436B858C209}">
      <dsp:nvSpPr>
        <dsp:cNvPr id="0" name=""/>
        <dsp:cNvSpPr/>
      </dsp:nvSpPr>
      <dsp:spPr>
        <a:xfrm>
          <a:off x="1772077" y="1214133"/>
          <a:ext cx="1705841" cy="19421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400" b="0" kern="1200" dirty="0"/>
            <a:t>Infrastruktur, areal- og transport-utvikling. </a:t>
          </a:r>
          <a:endParaRPr lang="nb-NO" altLang="nb-NO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400" kern="1200" dirty="0"/>
            <a:t>Sentrums-, sted-, og </a:t>
          </a:r>
          <a:r>
            <a:rPr lang="nb-NO" altLang="nb-NO" sz="1400" b="0" kern="1200" dirty="0"/>
            <a:t>regionsutvikling.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400" b="0" kern="1200" dirty="0"/>
            <a:t>Regulerings- og planarbeid. </a:t>
          </a:r>
        </a:p>
      </dsp:txBody>
      <dsp:txXfrm>
        <a:off x="1772077" y="1214133"/>
        <a:ext cx="1705841" cy="1942102"/>
      </dsp:txXfrm>
    </dsp:sp>
    <dsp:sp modelId="{4FE2AF58-EB54-415F-82B8-5F4349D4271A}">
      <dsp:nvSpPr>
        <dsp:cNvPr id="0" name=""/>
        <dsp:cNvSpPr/>
      </dsp:nvSpPr>
      <dsp:spPr>
        <a:xfrm>
          <a:off x="3477918" y="740542"/>
          <a:ext cx="3988930" cy="10774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10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100" kern="1200" dirty="0"/>
        </a:p>
      </dsp:txBody>
      <dsp:txXfrm>
        <a:off x="3477918" y="1009897"/>
        <a:ext cx="3719576" cy="538709"/>
      </dsp:txXfrm>
    </dsp:sp>
    <dsp:sp modelId="{F8623359-8337-4379-B89E-32788DE702E8}">
      <dsp:nvSpPr>
        <dsp:cNvPr id="0" name=""/>
        <dsp:cNvSpPr/>
      </dsp:nvSpPr>
      <dsp:spPr>
        <a:xfrm>
          <a:off x="3477918" y="1573145"/>
          <a:ext cx="1705841" cy="1955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altLang="nb-NO" sz="1400" kern="1200" dirty="0"/>
            <a:t>Strategisk arealarbeid. Planlegging, utvikling og markedsføring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Salg. </a:t>
          </a:r>
        </a:p>
      </dsp:txBody>
      <dsp:txXfrm>
        <a:off x="3477918" y="1573145"/>
        <a:ext cx="1705841" cy="1955088"/>
      </dsp:txXfrm>
    </dsp:sp>
    <dsp:sp modelId="{EEC9E14F-70DA-40A9-9583-2A7F1E11B90B}">
      <dsp:nvSpPr>
        <dsp:cNvPr id="0" name=""/>
        <dsp:cNvSpPr/>
      </dsp:nvSpPr>
      <dsp:spPr>
        <a:xfrm>
          <a:off x="5183760" y="1099554"/>
          <a:ext cx="2283089" cy="10774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10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100" kern="1200" dirty="0"/>
        </a:p>
      </dsp:txBody>
      <dsp:txXfrm>
        <a:off x="5183760" y="1368909"/>
        <a:ext cx="2013735" cy="538709"/>
      </dsp:txXfrm>
    </dsp:sp>
    <dsp:sp modelId="{9E1D9F86-8168-439F-8AB0-881C59B8D185}">
      <dsp:nvSpPr>
        <dsp:cNvPr id="0" name=""/>
        <dsp:cNvSpPr/>
      </dsp:nvSpPr>
      <dsp:spPr>
        <a:xfrm>
          <a:off x="5183760" y="1932157"/>
          <a:ext cx="1721382" cy="1978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Direkte næringsarbeid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- beholde, utvikle, skape, og tiltrekke </a:t>
          </a:r>
        </a:p>
      </dsp:txBody>
      <dsp:txXfrm>
        <a:off x="5183760" y="1932157"/>
        <a:ext cx="1721382" cy="1978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305DA1-2758-4097-998C-81B99D4F72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14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C716EE-CCA5-4BFF-A77C-F01EFDC1A32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14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5149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655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066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913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26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8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587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231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237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671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14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403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847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655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121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780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65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/>
          </a:p>
        </p:txBody>
      </p:sp>
      <p:sp>
        <p:nvSpPr>
          <p:cNvPr id="665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61" indent="-2857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62" indent="-228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07" indent="-228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51" indent="-228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29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4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585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730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55EBFA-B418-4325-8373-C30701830C96}" type="slidenum">
              <a:rPr lang="nb-NO" altLang="nb-NO" smtClean="0">
                <a:latin typeface="Calibri" panose="020F0502020204030204" pitchFamily="34" charset="0"/>
              </a:rPr>
              <a:pPr/>
              <a:t>5</a:t>
            </a:fld>
            <a:endParaRPr lang="nb-NO" altLang="nb-NO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62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155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203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716EE-CCA5-4BFF-A77C-F01EFDC1A326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10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Lerret 248"/>
          <p:cNvGrpSpPr/>
          <p:nvPr userDrawn="1"/>
        </p:nvGrpSpPr>
        <p:grpSpPr>
          <a:xfrm>
            <a:off x="0" y="6172200"/>
            <a:ext cx="9144000" cy="685800"/>
            <a:chOff x="-352425" y="9794875"/>
            <a:chExt cx="7914640" cy="1343025"/>
          </a:xfrm>
        </p:grpSpPr>
        <p:sp>
          <p:nvSpPr>
            <p:cNvPr id="12" name="Rektangel 11"/>
            <p:cNvSpPr/>
            <p:nvPr userDrawn="1"/>
          </p:nvSpPr>
          <p:spPr>
            <a:xfrm>
              <a:off x="-352425" y="9794875"/>
              <a:ext cx="7914640" cy="1343025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</p:sp>
      </p:grpSp>
      <p:pic>
        <p:nvPicPr>
          <p:cNvPr id="5" name="Picture 4" descr="RIS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950"/>
            <a:ext cx="6191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0088" y="2301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b-NO" b="1" smtClean="0">
                <a:solidFill>
                  <a:srgbClr val="C0C0C0"/>
                </a:solidFill>
                <a:latin typeface="Times New Roman" pitchFamily="18" charset="0"/>
              </a:rPr>
              <a:t>R</a:t>
            </a:r>
            <a:r>
              <a:rPr lang="nb-NO" sz="1600" b="1" smtClean="0">
                <a:solidFill>
                  <a:srgbClr val="C0C0C0"/>
                </a:solidFill>
                <a:latin typeface="Times New Roman" pitchFamily="18" charset="0"/>
              </a:rPr>
              <a:t>ISØR KOMMUNE</a:t>
            </a:r>
          </a:p>
        </p:txBody>
      </p:sp>
      <p:pic>
        <p:nvPicPr>
          <p:cNvPr id="9" name="Picture 5" descr="TREH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9150"/>
            <a:ext cx="8032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7504" y="6276573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Vi skal vokse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gjennom kunnskap, regional utvikling og attraktivitet</a:t>
            </a:r>
          </a:p>
        </p:txBody>
      </p:sp>
    </p:spTree>
    <p:extLst>
      <p:ext uri="{BB962C8B-B14F-4D97-AF65-F5344CB8AC3E}">
        <p14:creationId xmlns:p14="http://schemas.microsoft.com/office/powerpoint/2010/main" val="115449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6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57988" y="549275"/>
            <a:ext cx="2062162" cy="53276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66738" y="549275"/>
            <a:ext cx="6038850" cy="532765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767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30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5169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66738" y="1600200"/>
            <a:ext cx="398303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02175" y="1600200"/>
            <a:ext cx="39846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73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142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614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0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387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1093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Lerret 248"/>
          <p:cNvGrpSpPr/>
          <p:nvPr/>
        </p:nvGrpSpPr>
        <p:grpSpPr>
          <a:xfrm>
            <a:off x="0" y="6172200"/>
            <a:ext cx="9144000" cy="685800"/>
            <a:chOff x="-352425" y="9794875"/>
            <a:chExt cx="7914640" cy="1343025"/>
          </a:xfrm>
        </p:grpSpPr>
        <p:sp>
          <p:nvSpPr>
            <p:cNvPr id="13" name="Rektangel 12"/>
            <p:cNvSpPr/>
            <p:nvPr userDrawn="1"/>
          </p:nvSpPr>
          <p:spPr>
            <a:xfrm>
              <a:off x="-352425" y="9794875"/>
              <a:ext cx="7914640" cy="1343025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</p:sp>
      </p:grp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0200"/>
            <a:ext cx="8120062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9" name="Picture 5" descr="RISCO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950"/>
            <a:ext cx="6191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00088" y="2301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b-NO" b="1" smtClean="0">
                <a:solidFill>
                  <a:srgbClr val="C0C0C0"/>
                </a:solidFill>
                <a:latin typeface="Times New Roman" pitchFamily="18" charset="0"/>
              </a:rPr>
              <a:t>R</a:t>
            </a:r>
            <a:r>
              <a:rPr lang="nb-NO" sz="1600" b="1" smtClean="0">
                <a:solidFill>
                  <a:srgbClr val="C0C0C0"/>
                </a:solidFill>
                <a:latin typeface="Times New Roman" pitchFamily="18" charset="0"/>
              </a:rPr>
              <a:t>ISØR KOMMUNE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549275"/>
            <a:ext cx="8120062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216928" y="6215509"/>
            <a:ext cx="349807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b-NO" sz="1400" b="1" i="0" dirty="0" smtClean="0">
                <a:solidFill>
                  <a:schemeClr val="bg1"/>
                </a:solidFill>
                <a:latin typeface="Arial Black" pitchFamily="34" charset="0"/>
              </a:rPr>
              <a:t>Vi skal vokse</a:t>
            </a:r>
          </a:p>
          <a:p>
            <a:pPr eaLnBrk="1" hangingPunct="1">
              <a:defRPr/>
            </a:pPr>
            <a:r>
              <a:rPr lang="nb-NO" sz="11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gjennom kunnskap, regional utvikling og attraktivitet</a:t>
            </a:r>
          </a:p>
        </p:txBody>
      </p:sp>
      <p:pic>
        <p:nvPicPr>
          <p:cNvPr id="1034" name="Picture 6" descr="TREHU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9150"/>
            <a:ext cx="8032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4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7889875" algn="r"/>
        </a:tabLst>
        <a:defRPr sz="32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Orientering for formannskapet 16/04 - 20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Kommunal tiltakspakke for næringslivet i forbindelse med Koronasituasjonen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i Risør kommune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Innkjøp</a:t>
            </a:r>
          </a:p>
          <a:p>
            <a:pPr lvl="1"/>
            <a:r>
              <a:rPr lang="nb-NO" dirty="0" smtClean="0"/>
              <a:t>Fremskynde innkjøp i 2020</a:t>
            </a:r>
          </a:p>
          <a:p>
            <a:pPr lvl="1"/>
            <a:r>
              <a:rPr lang="nb-NO" dirty="0" smtClean="0"/>
              <a:t>Ekstraordinære innkjøp i 2020</a:t>
            </a:r>
          </a:p>
          <a:p>
            <a:pPr lvl="1"/>
            <a:r>
              <a:rPr lang="nb-NO" dirty="0" smtClean="0"/>
              <a:t>Langsiktig innkjøpsstrategi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70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i Risør kommune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Skatter og avgifter</a:t>
            </a:r>
          </a:p>
          <a:p>
            <a:pPr lvl="1"/>
            <a:r>
              <a:rPr lang="nb-NO" dirty="0" smtClean="0"/>
              <a:t>Betalingsutsettelser</a:t>
            </a:r>
          </a:p>
          <a:p>
            <a:pPr lvl="1"/>
            <a:r>
              <a:rPr lang="nb-NO" dirty="0" smtClean="0"/>
              <a:t>Etterlevelse / permanent reduksjon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07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i Risør kommune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Driftsgaranti Risør by</a:t>
            </a:r>
          </a:p>
          <a:p>
            <a:pPr lvl="1"/>
            <a:r>
              <a:rPr lang="nb-NO" sz="2000" dirty="0" smtClean="0"/>
              <a:t>Risør </a:t>
            </a:r>
            <a:r>
              <a:rPr lang="nb-NO" sz="2000" dirty="0"/>
              <a:t>By har, på vegne av besøksnæringene, både i forkant og underveis i den pågående situasjonen, spilt en viktig rolle for å opprettholde aktiviteten, formidler informasjon og være et kontaktpunkt mot næringslivet for å samle innspill og tilbakemeldinger til kommunen. </a:t>
            </a:r>
          </a:p>
        </p:txBody>
      </p:sp>
    </p:spTree>
    <p:extLst>
      <p:ext uri="{BB962C8B-B14F-4D97-AF65-F5344CB8AC3E}">
        <p14:creationId xmlns:p14="http://schemas.microsoft.com/office/powerpoint/2010/main" val="40435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i Risør kommune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Parkeringsregime i Risør by</a:t>
            </a:r>
          </a:p>
          <a:p>
            <a:pPr lvl="1"/>
            <a:r>
              <a:rPr lang="nb-NO" dirty="0" smtClean="0"/>
              <a:t>Risør by har foreslått at tiden for gratis parkering utvides til tre timer</a:t>
            </a:r>
          </a:p>
          <a:p>
            <a:pPr lvl="1"/>
            <a:r>
              <a:rPr lang="nb-NO" dirty="0" smtClean="0"/>
              <a:t>Videre </a:t>
            </a:r>
            <a:r>
              <a:rPr lang="nb-NO" dirty="0"/>
              <a:t>oppfordrer </a:t>
            </a:r>
            <a:r>
              <a:rPr lang="nb-NO" dirty="0" smtClean="0"/>
              <a:t>de </a:t>
            </a:r>
            <a:r>
              <a:rPr lang="nb-NO" dirty="0"/>
              <a:t>til at parkeringsvakt får instruks om å ikke skrive bøter før 30 minutter har gått ved områder som har av/pålessing og 1 time etter at normal parkeringstid har gått ut for </a:t>
            </a:r>
            <a:r>
              <a:rPr lang="nb-NO" dirty="0" smtClean="0"/>
              <a:t>parkeringsplassene.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55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i Risør kommune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Risør kommune som gårdeier.</a:t>
            </a:r>
          </a:p>
          <a:p>
            <a:pPr lvl="1"/>
            <a:r>
              <a:rPr lang="nb-NO" dirty="0" smtClean="0"/>
              <a:t>Kommunen </a:t>
            </a:r>
            <a:r>
              <a:rPr lang="nb-NO" dirty="0"/>
              <a:t>oppfordrer andre gårdeiere til å redusere leieinntekter der det er mulig. </a:t>
            </a:r>
          </a:p>
        </p:txBody>
      </p:sp>
    </p:spTree>
    <p:extLst>
      <p:ext uri="{BB962C8B-B14F-4D97-AF65-F5344CB8AC3E}">
        <p14:creationId xmlns:p14="http://schemas.microsoft.com/office/powerpoint/2010/main" val="26938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med kommunal egenandel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Med et lite bidrag fra kommunen kan vi få med større tiltak fra andre.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098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Regionale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Styrke det regionale næringsfondet</a:t>
            </a:r>
          </a:p>
          <a:p>
            <a:pPr lvl="1"/>
            <a:r>
              <a:rPr lang="nb-NO" sz="1800" dirty="0"/>
              <a:t>Over fondet gis det årlig tilskudd på til sammen ca. 3 millioner til prosjekter i Østregionen. </a:t>
            </a:r>
          </a:p>
          <a:p>
            <a:pPr lvl="1"/>
            <a:r>
              <a:rPr lang="nb-NO" sz="1800" dirty="0" smtClean="0"/>
              <a:t>Bedrifter </a:t>
            </a:r>
            <a:r>
              <a:rPr lang="nb-NO" sz="1800" dirty="0"/>
              <a:t>og prosjekter i Risør har normalt fått omlag 1/3 av </a:t>
            </a:r>
            <a:r>
              <a:rPr lang="nb-NO" sz="1800" dirty="0" smtClean="0"/>
              <a:t>midlene </a:t>
            </a:r>
            <a:r>
              <a:rPr lang="nb-NO" sz="1800" dirty="0"/>
              <a:t>og den kommunale egenandelen for Risør kommune har vært på ca. 350 000,-. </a:t>
            </a:r>
            <a:endParaRPr lang="nb-NO" sz="1800" dirty="0" smtClean="0"/>
          </a:p>
          <a:p>
            <a:pPr lvl="1"/>
            <a:r>
              <a:rPr lang="nb-NO" sz="1800" dirty="0"/>
              <a:t>Erfaringsmessig vil det i etterkant av alle store omstillinger som vi er inne i nå, bli ekstra etterspørsel etter midler fra det regionale næringsfondet. Blant annet så vi at fondet økte sine tildelinger fra ca. 2.3 millioner i 2015 til nesten 4.4 millioner i 2016. Vi har allerede merket en stor pågang de siste par ukene</a:t>
            </a:r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3343315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Regionale tiltak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Tilskudd til Sørlandsporten Teknologinettverk (</a:t>
            </a:r>
            <a:r>
              <a:rPr lang="nb-NO" dirty="0" err="1" smtClean="0"/>
              <a:t>STN</a:t>
            </a:r>
            <a:r>
              <a:rPr lang="nb-NO" dirty="0" smtClean="0"/>
              <a:t>)</a:t>
            </a:r>
          </a:p>
          <a:p>
            <a:r>
              <a:rPr lang="nb-NO" dirty="0" smtClean="0"/>
              <a:t>Forsterka innsats mot Grundere og etablerte bedrifter i området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691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Regionale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Reiseliv </a:t>
            </a:r>
          </a:p>
          <a:p>
            <a:r>
              <a:rPr lang="nb-NO" dirty="0" smtClean="0"/>
              <a:t>Destinasjonsutvikling </a:t>
            </a:r>
          </a:p>
          <a:p>
            <a:r>
              <a:rPr lang="nb-NO" dirty="0" smtClean="0"/>
              <a:t>Besøksstrategi</a:t>
            </a:r>
          </a:p>
        </p:txBody>
      </p:sp>
    </p:spTree>
    <p:extLst>
      <p:ext uri="{BB962C8B-B14F-4D97-AF65-F5344CB8AC3E}">
        <p14:creationId xmlns:p14="http://schemas.microsoft.com/office/powerpoint/2010/main" val="1774036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Regionale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Ekstraordinære tiltak på bredbånd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137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Nasjonale  og regionale tiltak (et utvalg)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Nye permitteringsregler</a:t>
            </a:r>
          </a:p>
          <a:p>
            <a:r>
              <a:rPr lang="nb-NO" sz="2800" dirty="0" smtClean="0"/>
              <a:t>Kontantstøtte</a:t>
            </a:r>
          </a:p>
          <a:p>
            <a:r>
              <a:rPr lang="nb-NO" sz="2800" dirty="0" smtClean="0"/>
              <a:t>Reduksjoner </a:t>
            </a:r>
            <a:r>
              <a:rPr lang="nb-NO" sz="2800" dirty="0"/>
              <a:t>i moms, avgifter og </a:t>
            </a:r>
            <a:r>
              <a:rPr lang="nb-NO" sz="2800" dirty="0" smtClean="0"/>
              <a:t>arbeidsgiveravgiften</a:t>
            </a:r>
          </a:p>
          <a:p>
            <a:r>
              <a:rPr lang="nb-NO" sz="2800" dirty="0" smtClean="0"/>
              <a:t>Betalingsutsettelser</a:t>
            </a:r>
          </a:p>
          <a:p>
            <a:r>
              <a:rPr lang="nb-NO" sz="2800" dirty="0" smtClean="0"/>
              <a:t>Insentiver til nye lån og tilskudd</a:t>
            </a:r>
          </a:p>
          <a:p>
            <a:r>
              <a:rPr lang="nb-NO" sz="2800" dirty="0" err="1" smtClean="0"/>
              <a:t>BIO</a:t>
            </a:r>
            <a:r>
              <a:rPr lang="nb-NO" sz="2800" dirty="0" smtClean="0"/>
              <a:t>-midler</a:t>
            </a:r>
          </a:p>
          <a:p>
            <a:r>
              <a:rPr lang="nb-NO" sz="2800" dirty="0" smtClean="0"/>
              <a:t>Samferdselsprosjekter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3004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mer..?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Nye </a:t>
            </a:r>
            <a:r>
              <a:rPr lang="nb-NO" sz="2400" dirty="0"/>
              <a:t>muligheter dukker stadig opp og Risør kommunen skal være i forsete på å fange opp </a:t>
            </a:r>
            <a:r>
              <a:rPr lang="nb-NO" sz="2400" dirty="0" smtClean="0"/>
              <a:t>dette. </a:t>
            </a:r>
          </a:p>
          <a:p>
            <a:pPr>
              <a:buFontTx/>
              <a:buChar char="-"/>
            </a:pPr>
            <a:r>
              <a:rPr lang="nb-NO" sz="2400" dirty="0" smtClean="0"/>
              <a:t>Store </a:t>
            </a:r>
            <a:r>
              <a:rPr lang="nb-NO" sz="2400" dirty="0"/>
              <a:t>midler til infrastrukturtiltak og </a:t>
            </a:r>
            <a:r>
              <a:rPr lang="nb-NO" sz="2400" dirty="0" smtClean="0"/>
              <a:t>stedsutvikling</a:t>
            </a:r>
          </a:p>
          <a:p>
            <a:pPr lvl="1">
              <a:buFontTx/>
              <a:buChar char="-"/>
            </a:pPr>
            <a:r>
              <a:rPr lang="nb-NO" sz="2000" dirty="0" smtClean="0"/>
              <a:t>Fremskynde fv.416</a:t>
            </a:r>
          </a:p>
          <a:p>
            <a:pPr lvl="1">
              <a:buFontTx/>
              <a:buChar char="-"/>
            </a:pPr>
            <a:r>
              <a:rPr lang="nb-NO" sz="2000" dirty="0" err="1" smtClean="0"/>
              <a:t>Kyststi</a:t>
            </a:r>
            <a:endParaRPr lang="nb-NO" sz="2000" dirty="0" smtClean="0"/>
          </a:p>
          <a:p>
            <a:pPr lvl="1">
              <a:buFontTx/>
              <a:buChar char="-"/>
            </a:pPr>
            <a:r>
              <a:rPr lang="nb-NO" sz="2000" dirty="0" smtClean="0"/>
              <a:t>Gjestehavn</a:t>
            </a:r>
          </a:p>
          <a:p>
            <a:pPr lvl="1">
              <a:buFontTx/>
              <a:buChar char="-"/>
            </a:pPr>
            <a:r>
              <a:rPr lang="nb-NO" sz="2000" dirty="0" smtClean="0"/>
              <a:t>Generelt vedlikehold fylkesveier</a:t>
            </a:r>
          </a:p>
          <a:p>
            <a:pPr lvl="1">
              <a:buFontTx/>
              <a:buChar char="-"/>
            </a:pPr>
            <a:r>
              <a:rPr lang="nb-NO" sz="2000" dirty="0" smtClean="0"/>
              <a:t>Vedlikeholdsetterslep kommunale bygninger</a:t>
            </a:r>
          </a:p>
          <a:p>
            <a:pPr lvl="1">
              <a:buFontTx/>
              <a:buChar char="-"/>
            </a:pPr>
            <a:r>
              <a:rPr lang="nb-NO" sz="2000" dirty="0" smtClean="0"/>
              <a:t>Utredninger </a:t>
            </a:r>
          </a:p>
          <a:p>
            <a:pPr>
              <a:buFontTx/>
              <a:buChar char="-"/>
            </a:pPr>
            <a:r>
              <a:rPr lang="nb-NO" sz="2400" dirty="0" smtClean="0"/>
              <a:t>Nasjonale </a:t>
            </a:r>
            <a:r>
              <a:rPr lang="nb-NO" sz="2400" dirty="0"/>
              <a:t>tiltak til kulturformål</a:t>
            </a:r>
            <a:r>
              <a:rPr lang="nb-NO" sz="2400" dirty="0" smtClean="0"/>
              <a:t>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108629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vedtak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 smtClean="0"/>
              <a:t>For </a:t>
            </a:r>
            <a:r>
              <a:rPr lang="nb-NO" sz="2000" dirty="0"/>
              <a:t>å hjelpe det lokale næringslivet gjennom utfordringen de står i som en konsekvens av koronapandemien vedtar Risør bystyret </a:t>
            </a:r>
            <a:r>
              <a:rPr lang="nb-NO" sz="2000" dirty="0" smtClean="0"/>
              <a:t>at:</a:t>
            </a:r>
          </a:p>
          <a:p>
            <a:pPr lvl="1"/>
            <a:r>
              <a:rPr lang="nb-NO" sz="1600" dirty="0" smtClean="0"/>
              <a:t>Kommunens </a:t>
            </a:r>
            <a:r>
              <a:rPr lang="nb-NO" sz="1600" dirty="0"/>
              <a:t>egenandel i det regionale næringsfondet kan økes med inntil 100 000</a:t>
            </a:r>
            <a:r>
              <a:rPr lang="nb-NO" sz="1600" dirty="0" smtClean="0"/>
              <a:t>,-.</a:t>
            </a:r>
          </a:p>
          <a:p>
            <a:pPr lvl="1"/>
            <a:r>
              <a:rPr lang="nb-NO" sz="1600" dirty="0" smtClean="0"/>
              <a:t>Bedrifter </a:t>
            </a:r>
            <a:r>
              <a:rPr lang="nb-NO" sz="1600" dirty="0"/>
              <a:t>som ikke klarer å betale årets medlemskontingent til Risør By på grunn av manglende inntjening, gis mulighet til å søke Risør kommune om å dekke denne utgiftene. </a:t>
            </a:r>
            <a:endParaRPr lang="nb-NO" sz="1600" dirty="0" smtClean="0"/>
          </a:p>
          <a:p>
            <a:pPr lvl="1"/>
            <a:r>
              <a:rPr lang="nb-NO" sz="1600" dirty="0" smtClean="0"/>
              <a:t>Næringsdrivende </a:t>
            </a:r>
            <a:r>
              <a:rPr lang="nb-NO" sz="1600" dirty="0"/>
              <a:t>som leier av kommunen og som er rammet av koronasituasjonen, skal få reduksjon i husleien i perioden uten drift. </a:t>
            </a:r>
            <a:endParaRPr lang="nb-NO" sz="1600" dirty="0" smtClean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Bystyret </a:t>
            </a:r>
            <a:r>
              <a:rPr lang="nb-NO" sz="2000" dirty="0"/>
              <a:t>tar øvrig tiltak diskutert i denne saken til orientering, og ber rådmannen komme tilbake til bystyret ved behov for politiske beslutninger</a:t>
            </a:r>
          </a:p>
        </p:txBody>
      </p:sp>
    </p:spTree>
    <p:extLst>
      <p:ext uri="{BB962C8B-B14F-4D97-AF65-F5344CB8AC3E}">
        <p14:creationId xmlns:p14="http://schemas.microsoft.com/office/powerpoint/2010/main" val="117440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 det lange løp… (mål i kommuneplanen)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Digitalisering og omstilling</a:t>
            </a:r>
          </a:p>
          <a:p>
            <a:r>
              <a:rPr lang="nb-NO" dirty="0" smtClean="0"/>
              <a:t>Legge </a:t>
            </a:r>
            <a:r>
              <a:rPr lang="nb-NO" dirty="0"/>
              <a:t>til rette for bærekraftig verdiskapning, grønne forretningsideer, og sterke miljøprofiler i </a:t>
            </a:r>
            <a:r>
              <a:rPr lang="nb-NO" dirty="0" smtClean="0"/>
              <a:t>næringslivet.</a:t>
            </a:r>
          </a:p>
          <a:p>
            <a:r>
              <a:rPr lang="nb-NO" dirty="0" smtClean="0"/>
              <a:t>Legge </a:t>
            </a:r>
            <a:r>
              <a:rPr lang="nb-NO" dirty="0"/>
              <a:t>til rette for nyskaping og gründervirksomhet</a:t>
            </a:r>
            <a:r>
              <a:rPr lang="nb-NO" dirty="0" smtClean="0"/>
              <a:t>.</a:t>
            </a:r>
          </a:p>
          <a:p>
            <a:r>
              <a:rPr lang="nb-NO" dirty="0"/>
              <a:t>Videreutvikle kommunens fortrinn og ta del i veksten i </a:t>
            </a:r>
            <a:r>
              <a:rPr lang="nb-NO" dirty="0" smtClean="0"/>
              <a:t>besøksnæringen</a:t>
            </a:r>
          </a:p>
        </p:txBody>
      </p:sp>
    </p:spTree>
    <p:extLst>
      <p:ext uri="{BB962C8B-B14F-4D97-AF65-F5344CB8AC3E}">
        <p14:creationId xmlns:p14="http://schemas.microsoft.com/office/powerpoint/2010/main" val="41018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 det lange løp…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Kommuneplanen: </a:t>
            </a:r>
            <a:r>
              <a:rPr lang="nb-NO" sz="2000" i="1" dirty="0" smtClean="0"/>
              <a:t>Vi </a:t>
            </a:r>
            <a:r>
              <a:rPr lang="nb-NO" sz="2000" i="1" dirty="0"/>
              <a:t>vet lite om hvordan arbeidsmarkedet ser ut om 10 år, men vi vet at det er i endring. Store megatrender som digitalisering vil i enda større grad påvirke det lokale arbeidsmarkedet og service- og tjenesteytende næringer ser ut til å bli stadig viktigere. </a:t>
            </a:r>
            <a:r>
              <a:rPr lang="nb-NO" sz="2000" b="1" i="1" dirty="0"/>
              <a:t>Arbeidsmarkedet preges av stadig mindre tilhørighet til </a:t>
            </a:r>
            <a:r>
              <a:rPr lang="nb-NO" sz="2000" b="1" i="1" dirty="0" smtClean="0"/>
              <a:t>konkrete </a:t>
            </a:r>
            <a:r>
              <a:rPr lang="nb-NO" sz="2000" b="1" i="1" dirty="0"/>
              <a:t>bedrifter, og mer freelancearbeid. Denne økte fleksibilitet i arbeidsmarkedet kan en liten og attraktiv bo-kommune som Risør utnytte, og vi vil jobbe for å sikre den nødvendige infrastrukturen som skal til for å gjøre det attraktivt for hytteeiere og feriegjester å tilbringe en større del av året i Risør, og for at fremtidens arbeidstakere å etablere seg i Risør</a:t>
            </a:r>
            <a:r>
              <a:rPr lang="nb-NO" sz="2000" b="1" i="1" dirty="0" smtClean="0"/>
              <a:t>.</a:t>
            </a:r>
            <a:endParaRPr lang="nb-NO" sz="2000" i="1" dirty="0"/>
          </a:p>
        </p:txBody>
      </p:sp>
    </p:spTree>
    <p:extLst>
      <p:ext uri="{BB962C8B-B14F-4D97-AF65-F5344CB8AC3E}">
        <p14:creationId xmlns:p14="http://schemas.microsoft.com/office/powerpoint/2010/main" val="20120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9000698" cy="809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altLang="nb-NO" dirty="0"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Totaliteten som skaper vekst.. 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0" y="1585912"/>
          <a:ext cx="7533085" cy="3932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7561691" y="2185291"/>
            <a:ext cx="145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Positiv nærings- og samfunns-utvikling</a:t>
            </a:r>
          </a:p>
        </p:txBody>
      </p:sp>
    </p:spTree>
    <p:extLst>
      <p:ext uri="{BB962C8B-B14F-4D97-AF65-F5344CB8AC3E}">
        <p14:creationId xmlns:p14="http://schemas.microsoft.com/office/powerpoint/2010/main" val="28337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E76029-B6E2-4927-818A-A8DA4B6EB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2BE76029-B6E2-4927-818A-A8DA4B6EB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CA3894-E493-4C63-AC11-5D4D834A1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ECA3894-E493-4C63-AC11-5D4D834A1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EE757A-30AB-4358-93DD-9E4611351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2EE757A-30AB-4358-93DD-9E4611351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0DEEFF-E229-4C91-8792-8436B858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50DEEFF-E229-4C91-8792-8436B858C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2AF58-EB54-415F-82B8-5F4349D42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4FE2AF58-EB54-415F-82B8-5F4349D427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23359-8337-4379-B89E-32788DE70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F8623359-8337-4379-B89E-32788DE70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C9E14F-70DA-40A9-9583-2A7F1E11B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EEC9E14F-70DA-40A9-9583-2A7F1E11B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1D9F86-8168-439F-8AB0-881C59B8D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9E1D9F86-8168-439F-8AB0-881C59B8D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Overordnet om konkret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Tx/>
              <a:buChar char="-"/>
            </a:pPr>
            <a:r>
              <a:rPr lang="nb-NO" sz="2400" dirty="0" smtClean="0"/>
              <a:t>Innspill fra næringslivet</a:t>
            </a:r>
          </a:p>
          <a:p>
            <a:pPr marL="800100" lvl="1">
              <a:buFontTx/>
              <a:buChar char="-"/>
            </a:pPr>
            <a:r>
              <a:rPr lang="nb-NO" sz="2000" dirty="0" smtClean="0"/>
              <a:t>Jevnlig en-til-en dialog med flere av de største bedriftene innen industri, bygg- og anlegg, reiseliv, etc. </a:t>
            </a:r>
          </a:p>
          <a:p>
            <a:pPr marL="800100" lvl="1">
              <a:buFontTx/>
              <a:buChar char="-"/>
            </a:pPr>
            <a:r>
              <a:rPr lang="nb-NO" sz="2000" dirty="0" smtClean="0"/>
              <a:t>Tett samarbeid med Risør by om dialogen mot handels- og reiselivsstanden. </a:t>
            </a:r>
          </a:p>
          <a:p>
            <a:pPr marL="800100" lvl="1">
              <a:buFontTx/>
              <a:buChar char="-"/>
            </a:pPr>
            <a:r>
              <a:rPr lang="nb-NO" sz="2000" dirty="0" smtClean="0"/>
              <a:t>I samarbeid med Risør by gjennomført en spørreundersøkelse til alle medlemsbedriftene i perioden 21-24 mars. 50 svar. </a:t>
            </a:r>
          </a:p>
          <a:p>
            <a:pPr marL="800100" lvl="1">
              <a:buFontTx/>
              <a:buChar char="-"/>
            </a:pPr>
            <a:endParaRPr lang="nb-NO" sz="2000" dirty="0" smtClean="0"/>
          </a:p>
          <a:p>
            <a:pPr marL="800100" lvl="1">
              <a:buFontTx/>
              <a:buChar char="-"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2583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Innspill fra næringslivet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dirty="0" smtClean="0"/>
              <a:t>Andelen som sier tiltaket er bra eller veldig bra</a:t>
            </a:r>
          </a:p>
          <a:p>
            <a:pPr>
              <a:buFontTx/>
              <a:buChar char="-"/>
            </a:pPr>
            <a:r>
              <a:rPr lang="nb-NO" sz="1800" dirty="0" err="1"/>
              <a:t>Ektraordinære</a:t>
            </a:r>
            <a:r>
              <a:rPr lang="nb-NO" sz="1800" dirty="0"/>
              <a:t> kommunale innkjøp (84,9%)</a:t>
            </a:r>
          </a:p>
          <a:p>
            <a:pPr>
              <a:buFontTx/>
              <a:buChar char="-"/>
            </a:pPr>
            <a:r>
              <a:rPr lang="nb-NO" sz="1800" dirty="0"/>
              <a:t>Forsterka kommunalt næringsarbeid (82 %)</a:t>
            </a:r>
          </a:p>
          <a:p>
            <a:pPr>
              <a:buFontTx/>
              <a:buChar char="-"/>
            </a:pPr>
            <a:r>
              <a:rPr lang="nb-NO" sz="1800" dirty="0"/>
              <a:t>Ekstraordinære kommunal bygge- og anleggsvirksomhet (79,4%)</a:t>
            </a:r>
          </a:p>
          <a:p>
            <a:pPr>
              <a:buFontTx/>
              <a:buChar char="-"/>
            </a:pPr>
            <a:r>
              <a:rPr lang="nb-NO" sz="1800" dirty="0"/>
              <a:t>Styrke det regionale næringsfondet (78 %)</a:t>
            </a:r>
          </a:p>
          <a:p>
            <a:pPr>
              <a:buFontTx/>
              <a:buChar char="-"/>
            </a:pPr>
            <a:r>
              <a:rPr lang="nb-NO" sz="1800" dirty="0"/>
              <a:t>Ekstra støtte til næringslivets lokale sammenslutninger og organisasjoner (76%)</a:t>
            </a:r>
          </a:p>
          <a:p>
            <a:pPr>
              <a:buFontTx/>
              <a:buChar char="-"/>
            </a:pPr>
            <a:r>
              <a:rPr lang="nb-NO" sz="1800" dirty="0"/>
              <a:t>Ekstra støtte til kompetanseheving og digitalisering (</a:t>
            </a:r>
            <a:r>
              <a:rPr lang="nb-NO" sz="1800" dirty="0" smtClean="0"/>
              <a:t>72,8</a:t>
            </a:r>
            <a:r>
              <a:rPr lang="nb-NO" sz="1800" dirty="0"/>
              <a:t>%)</a:t>
            </a:r>
          </a:p>
          <a:p>
            <a:pPr>
              <a:buFontTx/>
              <a:buChar char="-"/>
            </a:pPr>
            <a:r>
              <a:rPr lang="nb-NO" sz="1800" dirty="0"/>
              <a:t>Utsettelse for betaling av kommunale avgifter for bedrifter (66,9%)</a:t>
            </a:r>
          </a:p>
          <a:p>
            <a:pPr>
              <a:buFontTx/>
              <a:buChar char="-"/>
            </a:pPr>
            <a:r>
              <a:rPr lang="nb-NO" sz="1800" dirty="0" smtClean="0"/>
              <a:t>Utsettelse for betaling av eiendomsskatt for bedrifter (51%)</a:t>
            </a:r>
          </a:p>
        </p:txBody>
      </p:sp>
    </p:spTree>
    <p:extLst>
      <p:ext uri="{BB962C8B-B14F-4D97-AF65-F5344CB8AC3E}">
        <p14:creationId xmlns:p14="http://schemas.microsoft.com/office/powerpoint/2010/main" val="9343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0088" y="549275"/>
            <a:ext cx="8336408" cy="765175"/>
          </a:xfrm>
        </p:spPr>
        <p:txBody>
          <a:bodyPr/>
          <a:lstStyle/>
          <a:p>
            <a:r>
              <a:rPr lang="nb-NO" dirty="0" smtClean="0"/>
              <a:t>Åpne svarfelt og direkte tilbakemeldinger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Innkjøp (på kort og lang sikt)</a:t>
            </a:r>
          </a:p>
          <a:p>
            <a:r>
              <a:rPr lang="nb-NO" dirty="0" smtClean="0"/>
              <a:t>Informasjonsformidling</a:t>
            </a:r>
          </a:p>
          <a:p>
            <a:r>
              <a:rPr lang="nb-NO" dirty="0" smtClean="0"/>
              <a:t>Pådriver for ulike tiltak og ekstra støtte til bedrifter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14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Overordnet om konkret 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2000" dirty="0" smtClean="0"/>
              <a:t>Hjelpe der vi (kommunen) kan gjøre en forskjell </a:t>
            </a:r>
          </a:p>
          <a:p>
            <a:pPr lvl="1"/>
            <a:r>
              <a:rPr lang="nb-NO" sz="2000" dirty="0" smtClean="0"/>
              <a:t>Mest mulig igjen for pengene</a:t>
            </a:r>
          </a:p>
          <a:p>
            <a:pPr lvl="1"/>
            <a:r>
              <a:rPr lang="nb-NO" sz="2000" dirty="0" smtClean="0"/>
              <a:t>Målrettet mot de det gjelder</a:t>
            </a:r>
          </a:p>
          <a:p>
            <a:pPr lvl="1"/>
            <a:r>
              <a:rPr lang="nb-NO" sz="2000" dirty="0" smtClean="0"/>
              <a:t>Få mest mulig ut av de som faktisk har penger..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26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smal Sigrid">
  <a:themeElements>
    <a:clrScheme name="Risør kommune - 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sør kommune - 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sør kommune - 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ør kommune - 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ør kommune - 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ør kommune - 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ør kommune - 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sør kommune - 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sør kommune - 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lNedlasting [Skrivebeskyttet]" id="{46E3CD06-DFEC-42A9-9A6E-439D58BACA0B}" vid="{561AAEC8-C439-44D5-8A5D-94307607B8E3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685</TotalTime>
  <Words>963</Words>
  <Application>Microsoft Office PowerPoint</Application>
  <PresentationFormat>Skjermfremvisning (4:3)</PresentationFormat>
  <Paragraphs>127</Paragraphs>
  <Slides>21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Times New Roman</vt:lpstr>
      <vt:lpstr>Presentasjonsmal Sigrid</vt:lpstr>
      <vt:lpstr>Kommunal tiltakspakke for næringslivet i forbindelse med Koronasituasjonen</vt:lpstr>
      <vt:lpstr>Nasjonale  og regionale tiltak (et utvalg)</vt:lpstr>
      <vt:lpstr>I det lange løp… (mål i kommuneplanen) </vt:lpstr>
      <vt:lpstr>I det lange løp… </vt:lpstr>
      <vt:lpstr>Totaliteten som skaper vekst.. </vt:lpstr>
      <vt:lpstr>Overordnet om konkret tiltak</vt:lpstr>
      <vt:lpstr>Innspill fra næringslivet</vt:lpstr>
      <vt:lpstr>Åpne svarfelt og direkte tilbakemeldinger</vt:lpstr>
      <vt:lpstr>Overordnet om konkret tiltak</vt:lpstr>
      <vt:lpstr>Tiltak i Risør kommune </vt:lpstr>
      <vt:lpstr>Tiltak i Risør kommune </vt:lpstr>
      <vt:lpstr>Tiltak i Risør kommune </vt:lpstr>
      <vt:lpstr>Tiltak i Risør kommune </vt:lpstr>
      <vt:lpstr>Tiltak i Risør kommune </vt:lpstr>
      <vt:lpstr>Tiltak med kommunal egenandel </vt:lpstr>
      <vt:lpstr>Regionale tiltak</vt:lpstr>
      <vt:lpstr>Regionale tiltak</vt:lpstr>
      <vt:lpstr>Regionale tiltak</vt:lpstr>
      <vt:lpstr>Regionale tiltak</vt:lpstr>
      <vt:lpstr>Hva mer..?</vt:lpstr>
      <vt:lpstr>Forslag til vedtak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Kommunal tiltakspakke for næringslivet i forbindelse med Koronasituasjonen</dc:title>
  <dc:creator>Birkedal, Bård Vestøl</dc:creator>
  <cp:lastModifiedBy>Hommelsgård, Stine</cp:lastModifiedBy>
  <cp:revision>62</cp:revision>
  <dcterms:created xsi:type="dcterms:W3CDTF">2020-04-13T04:55:03Z</dcterms:created>
  <dcterms:modified xsi:type="dcterms:W3CDTF">2020-04-16T17:43:48Z</dcterms:modified>
</cp:coreProperties>
</file>