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y="5143500" cx="9144000"/>
  <p:notesSz cx="6858000" cy="9144000"/>
  <p:embeddedFontLst>
    <p:embeddedFont>
      <p:font typeface="Source Serif Pro"/>
      <p:regular r:id="rId37"/>
      <p:bold r:id="rId38"/>
    </p:embeddedFont>
    <p:embeddedFont>
      <p:font typeface="Source Sans Pro Light"/>
      <p:regular r:id="rId39"/>
      <p:bold r:id="rId40"/>
      <p:italic r:id="rId41"/>
      <p:boldItalic r:id="rId42"/>
    </p:embeddedFont>
    <p:embeddedFont>
      <p:font typeface="Source Sans Pro SemiBold"/>
      <p:regular r:id="rId43"/>
      <p:bold r:id="rId44"/>
      <p:italic r:id="rId45"/>
      <p:boldItalic r:id="rId46"/>
    </p:embeddedFont>
    <p:embeddedFont>
      <p:font typeface="Source Sans Pro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font" Target="fonts/SourceSansProLight-regular.fntdata"/><Relationship Id="rId26" Type="http://schemas.openxmlformats.org/officeDocument/2006/relationships/slide" Target="slides/slide22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42" Type="http://schemas.openxmlformats.org/officeDocument/2006/relationships/font" Target="fonts/SourceSansProLight-boldItalic.fntdata"/><Relationship Id="rId47" Type="http://schemas.openxmlformats.org/officeDocument/2006/relationships/font" Target="fonts/SourceSansPro-regular.fntdata"/><Relationship Id="rId34" Type="http://schemas.openxmlformats.org/officeDocument/2006/relationships/slide" Target="slides/slide30.xml"/><Relationship Id="rId21" Type="http://schemas.openxmlformats.org/officeDocument/2006/relationships/slide" Target="slides/slide17.xml"/><Relationship Id="rId50" Type="http://schemas.openxmlformats.org/officeDocument/2006/relationships/font" Target="fonts/SourceSansPro-boldItalic.fntdata"/><Relationship Id="rId7" Type="http://schemas.openxmlformats.org/officeDocument/2006/relationships/slide" Target="slides/slide3.xml"/><Relationship Id="rId2" Type="http://schemas.openxmlformats.org/officeDocument/2006/relationships/presProps" Target="presProps.xml"/><Relationship Id="rId29" Type="http://schemas.openxmlformats.org/officeDocument/2006/relationships/slide" Target="slides/slide25.xml"/><Relationship Id="rId16" Type="http://schemas.openxmlformats.org/officeDocument/2006/relationships/slide" Target="slides/slide12.xml"/><Relationship Id="rId40" Type="http://schemas.openxmlformats.org/officeDocument/2006/relationships/font" Target="fonts/SourceSansProLight-bold.fntdata"/><Relationship Id="rId45" Type="http://schemas.openxmlformats.org/officeDocument/2006/relationships/font" Target="fonts/SourceSansProSemiBold-italic.fntdata"/><Relationship Id="rId32" Type="http://schemas.openxmlformats.org/officeDocument/2006/relationships/slide" Target="slides/slide28.xml"/><Relationship Id="rId37" Type="http://schemas.openxmlformats.org/officeDocument/2006/relationships/font" Target="fonts/SourceSerifPro-regular.fntdata"/><Relationship Id="rId24" Type="http://schemas.openxmlformats.org/officeDocument/2006/relationships/slide" Target="slides/slide20.xml"/><Relationship Id="rId11" Type="http://schemas.openxmlformats.org/officeDocument/2006/relationships/slide" Target="slides/slide7.xml"/><Relationship Id="rId53" Type="http://schemas.openxmlformats.org/officeDocument/2006/relationships/customXml" Target="../customXml/item3.xml"/><Relationship Id="rId5" Type="http://schemas.openxmlformats.org/officeDocument/2006/relationships/slide" Target="slides/slide1.xml"/><Relationship Id="rId44" Type="http://schemas.openxmlformats.org/officeDocument/2006/relationships/font" Target="fonts/SourceSansProSemiBold-bold.fntdata"/><Relationship Id="rId31" Type="http://schemas.openxmlformats.org/officeDocument/2006/relationships/slide" Target="slides/slide2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52" Type="http://schemas.openxmlformats.org/officeDocument/2006/relationships/customXml" Target="../customXml/item2.xml"/><Relationship Id="rId43" Type="http://schemas.openxmlformats.org/officeDocument/2006/relationships/font" Target="fonts/SourceSansProSemiBold-regular.fntdata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SourceSansPro-bold.fntdata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14" Type="http://schemas.openxmlformats.org/officeDocument/2006/relationships/slide" Target="slides/slide10.xml"/><Relationship Id="rId8" Type="http://schemas.openxmlformats.org/officeDocument/2006/relationships/slide" Target="slides/slide4.xml"/><Relationship Id="rId51" Type="http://schemas.openxmlformats.org/officeDocument/2006/relationships/customXml" Target="../customXml/item1.xml"/><Relationship Id="rId3" Type="http://schemas.openxmlformats.org/officeDocument/2006/relationships/slideMaster" Target="slideMasters/slideMaster1.xml"/><Relationship Id="rId46" Type="http://schemas.openxmlformats.org/officeDocument/2006/relationships/font" Target="fonts/SourceSansProSemiBold-boldItalic.fntdata"/><Relationship Id="rId33" Type="http://schemas.openxmlformats.org/officeDocument/2006/relationships/slide" Target="slides/slide29.xml"/><Relationship Id="rId38" Type="http://schemas.openxmlformats.org/officeDocument/2006/relationships/font" Target="fonts/SourceSerifPro-bold.fntdata"/><Relationship Id="rId25" Type="http://schemas.openxmlformats.org/officeDocument/2006/relationships/slide" Target="slides/slide2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41" Type="http://schemas.openxmlformats.org/officeDocument/2006/relationships/font" Target="fonts/SourceSansProLight-italic.fntdata"/><Relationship Id="rId20" Type="http://schemas.openxmlformats.org/officeDocument/2006/relationships/slide" Target="slides/slide16.xml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49" Type="http://schemas.openxmlformats.org/officeDocument/2006/relationships/font" Target="fonts/SourceSansPro-italic.fntdata"/><Relationship Id="rId36" Type="http://schemas.openxmlformats.org/officeDocument/2006/relationships/slide" Target="slides/slide3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5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25bwiSikRsI&amp;t=27s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https://www.youtube.com/watch?v=25bwiSikRsI&amp;t=27s</a:t>
            </a: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Paulina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Paulina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Salman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Salman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Salman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Salman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Salman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Frida More detailed..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Frida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Frida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Paulina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Frida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Frida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Shape 3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Frida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Shape 4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Frida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Shape 4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Frida: </a:t>
            </a:r>
            <a:r>
              <a:rPr lang="en"/>
              <a:t>Micro-credentials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Shape 4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Frida: </a:t>
            </a:r>
            <a:r>
              <a:rPr lang="en"/>
              <a:t>Micro-credentials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Shape 4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Inge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Shape 4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Inge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Shape 4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Inge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Shape 4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Inge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Paulina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Shape 4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Inge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Shape 4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Salman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Shape 4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Paulina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Paulina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Paulina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Paulina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Paulina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Paulina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subTitle"/>
          </p:nvPr>
        </p:nvSpPr>
        <p:spPr>
          <a:xfrm>
            <a:off x="311700" y="2270588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999999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f</a:t>
            </a:r>
            <a:r>
              <a:rPr lang="en" sz="2400">
                <a:solidFill>
                  <a:srgbClr val="999999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rom striving to thriving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56400" y="1660113"/>
            <a:ext cx="8431200" cy="563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97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People to People</a:t>
            </a:r>
          </a:p>
        </p:txBody>
      </p:sp>
      <p:sp>
        <p:nvSpPr>
          <p:cNvPr id="56" name="Shape 56"/>
          <p:cNvSpPr txBox="1"/>
          <p:nvPr>
            <p:ph idx="4294967295" type="body"/>
          </p:nvPr>
        </p:nvSpPr>
        <p:spPr>
          <a:xfrm>
            <a:off x="311700" y="4134400"/>
            <a:ext cx="2967000" cy="679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300"/>
              </a:spcAft>
              <a:buNone/>
            </a:pPr>
            <a:r>
              <a:rPr lang="en" sz="1000">
                <a:latin typeface="Source Sans Pro Light"/>
                <a:ea typeface="Source Sans Pro Light"/>
                <a:cs typeface="Source Sans Pro Light"/>
                <a:sym typeface="Source Sans Pro Light"/>
              </a:rPr>
              <a:t>Inge Jenssen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" sz="1000">
                <a:latin typeface="Source Sans Pro Light"/>
                <a:ea typeface="Source Sans Pro Light"/>
                <a:cs typeface="Source Sans Pro Light"/>
                <a:sym typeface="Source Sans Pro Light"/>
              </a:rPr>
              <a:t>Md Salman Oahed</a:t>
            </a:r>
          </a:p>
          <a:p>
            <a:pPr lvl="0" rtl="0">
              <a:spcBef>
                <a:spcPts val="0"/>
              </a:spcBef>
              <a:spcAft>
                <a:spcPts val="300"/>
              </a:spcAft>
              <a:buNone/>
            </a:pP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UiA -</a:t>
            </a:r>
          </a:p>
        </p:txBody>
      </p:sp>
      <p:sp>
        <p:nvSpPr>
          <p:cNvPr id="57" name="Shape 57"/>
          <p:cNvSpPr txBox="1"/>
          <p:nvPr>
            <p:ph idx="4294967295" type="body"/>
          </p:nvPr>
        </p:nvSpPr>
        <p:spPr>
          <a:xfrm>
            <a:off x="5865300" y="4134400"/>
            <a:ext cx="2967000" cy="679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spcAft>
                <a:spcPts val="300"/>
              </a:spcAft>
              <a:buNone/>
            </a:pPr>
            <a:r>
              <a:rPr lang="en" sz="1000">
                <a:latin typeface="Source Sans Pro Light"/>
                <a:ea typeface="Source Sans Pro Light"/>
                <a:cs typeface="Source Sans Pro Light"/>
                <a:sym typeface="Source Sans Pro Light"/>
              </a:rPr>
              <a:t>Paulina Buvinic</a:t>
            </a:r>
          </a:p>
          <a:p>
            <a:pPr lvl="0" rtl="0" algn="r">
              <a:spcBef>
                <a:spcPts val="0"/>
              </a:spcBef>
              <a:spcAft>
                <a:spcPts val="300"/>
              </a:spcAft>
              <a:buNone/>
            </a:pPr>
            <a:r>
              <a:rPr lang="en" sz="1000">
                <a:latin typeface="Source Sans Pro Light"/>
                <a:ea typeface="Source Sans Pro Light"/>
                <a:cs typeface="Source Sans Pro Light"/>
                <a:sym typeface="Source Sans Pro Light"/>
              </a:rPr>
              <a:t>Frida Støveren</a:t>
            </a:r>
          </a:p>
          <a:p>
            <a:pPr lvl="0" rtl="0" algn="r">
              <a:spcBef>
                <a:spcPts val="0"/>
              </a:spcBef>
              <a:spcAft>
                <a:spcPts val="300"/>
              </a:spcAft>
              <a:buNone/>
            </a:pP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- AHO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311700" y="1837701"/>
            <a:ext cx="8520600" cy="1226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accent5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Is using the word </a:t>
            </a:r>
            <a:r>
              <a:rPr lang="en" sz="24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refugee</a:t>
            </a:r>
            <a:r>
              <a:rPr lang="en" sz="2400">
                <a:solidFill>
                  <a:schemeClr val="accent5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for the programs the best one?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accent5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When do they stop being refugees and start being just a </a:t>
            </a:r>
            <a:r>
              <a:rPr lang="en" sz="24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person</a:t>
            </a:r>
            <a:r>
              <a:rPr lang="en" sz="2400">
                <a:solidFill>
                  <a:schemeClr val="accent5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?</a:t>
            </a:r>
          </a:p>
        </p:txBody>
      </p:sp>
      <p:sp>
        <p:nvSpPr>
          <p:cNvPr id="155" name="Shape 155"/>
          <p:cNvSpPr/>
          <p:nvPr/>
        </p:nvSpPr>
        <p:spPr>
          <a:xfrm>
            <a:off x="-294000" y="224775"/>
            <a:ext cx="2403300" cy="2766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56" name="Shape 156"/>
          <p:cNvSpPr txBox="1"/>
          <p:nvPr>
            <p:ph type="title"/>
          </p:nvPr>
        </p:nvSpPr>
        <p:spPr>
          <a:xfrm>
            <a:off x="311700" y="148575"/>
            <a:ext cx="1797600" cy="27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Base proposal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311700" y="1209651"/>
            <a:ext cx="8520600" cy="1226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99999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Is using the word </a:t>
            </a:r>
            <a:r>
              <a:rPr lang="en" sz="1400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refugee</a:t>
            </a:r>
            <a:r>
              <a:rPr lang="en" sz="1400">
                <a:solidFill>
                  <a:srgbClr val="99999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for the programs the best one?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99999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When do they stop being refugees and start being just a </a:t>
            </a:r>
            <a:r>
              <a:rPr lang="en" sz="1400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person</a:t>
            </a:r>
            <a:r>
              <a:rPr lang="en" sz="1400">
                <a:solidFill>
                  <a:srgbClr val="99999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?</a:t>
            </a:r>
          </a:p>
        </p:txBody>
      </p:sp>
      <p:cxnSp>
        <p:nvCxnSpPr>
          <p:cNvPr id="162" name="Shape 162"/>
          <p:cNvCxnSpPr/>
          <p:nvPr/>
        </p:nvCxnSpPr>
        <p:spPr>
          <a:xfrm>
            <a:off x="3949350" y="2436338"/>
            <a:ext cx="1245300" cy="0"/>
          </a:xfrm>
          <a:prstGeom prst="straightConnector1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63" name="Shape 163"/>
          <p:cNvSpPr txBox="1"/>
          <p:nvPr>
            <p:ph idx="4294967295" type="subTitle"/>
          </p:nvPr>
        </p:nvSpPr>
        <p:spPr>
          <a:xfrm>
            <a:off x="356400" y="3353550"/>
            <a:ext cx="8431200" cy="563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15F4A6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Spirer</a:t>
            </a:r>
          </a:p>
        </p:txBody>
      </p:sp>
      <p:sp>
        <p:nvSpPr>
          <p:cNvPr id="164" name="Shape 164"/>
          <p:cNvSpPr/>
          <p:nvPr/>
        </p:nvSpPr>
        <p:spPr>
          <a:xfrm>
            <a:off x="-294000" y="224775"/>
            <a:ext cx="2403300" cy="2766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65" name="Shape 165"/>
          <p:cNvSpPr txBox="1"/>
          <p:nvPr>
            <p:ph type="title"/>
          </p:nvPr>
        </p:nvSpPr>
        <p:spPr>
          <a:xfrm>
            <a:off x="311700" y="148575"/>
            <a:ext cx="1797600" cy="27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Base proposal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3037" y="2904675"/>
            <a:ext cx="497923" cy="501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1" name="Shape 171"/>
          <p:cNvCxnSpPr>
            <a:stCxn id="172" idx="2"/>
            <a:endCxn id="173" idx="6"/>
          </p:cNvCxnSpPr>
          <p:nvPr/>
        </p:nvCxnSpPr>
        <p:spPr>
          <a:xfrm>
            <a:off x="1949388" y="1574188"/>
            <a:ext cx="52452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72" name="Shape 172"/>
          <p:cNvSpPr/>
          <p:nvPr/>
        </p:nvSpPr>
        <p:spPr>
          <a:xfrm>
            <a:off x="1949388" y="1206838"/>
            <a:ext cx="734700" cy="7347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1613" y="1346969"/>
            <a:ext cx="470250" cy="45444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>
            <p:ph type="title"/>
          </p:nvPr>
        </p:nvSpPr>
        <p:spPr>
          <a:xfrm>
            <a:off x="1949400" y="1993513"/>
            <a:ext cx="954900" cy="675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Refugee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</a:t>
            </a:r>
            <a:r>
              <a:rPr lang="en" sz="11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</a:t>
            </a:r>
            <a:r>
              <a:rPr lang="en" sz="11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</a:t>
            </a:r>
          </a:p>
        </p:txBody>
      </p:sp>
      <p:sp>
        <p:nvSpPr>
          <p:cNvPr id="176" name="Shape 176"/>
          <p:cNvSpPr txBox="1"/>
          <p:nvPr>
            <p:ph type="title"/>
          </p:nvPr>
        </p:nvSpPr>
        <p:spPr>
          <a:xfrm>
            <a:off x="6459950" y="1993525"/>
            <a:ext cx="809400" cy="675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Refugee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Work</a:t>
            </a:r>
          </a:p>
        </p:txBody>
      </p:sp>
      <p:sp>
        <p:nvSpPr>
          <p:cNvPr id="173" name="Shape 173"/>
          <p:cNvSpPr/>
          <p:nvPr/>
        </p:nvSpPr>
        <p:spPr>
          <a:xfrm>
            <a:off x="6459950" y="1206838"/>
            <a:ext cx="734700" cy="7347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2175" y="1353419"/>
            <a:ext cx="470250" cy="4544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Shape 178"/>
          <p:cNvGrpSpPr/>
          <p:nvPr/>
        </p:nvGrpSpPr>
        <p:grpSpPr>
          <a:xfrm>
            <a:off x="4455175" y="1444220"/>
            <a:ext cx="233700" cy="1128600"/>
            <a:chOff x="4411170" y="1297270"/>
            <a:chExt cx="233700" cy="1128600"/>
          </a:xfrm>
        </p:grpSpPr>
        <p:sp>
          <p:nvSpPr>
            <p:cNvPr id="179" name="Shape 179"/>
            <p:cNvSpPr/>
            <p:nvPr/>
          </p:nvSpPr>
          <p:spPr>
            <a:xfrm>
              <a:off x="4411170" y="1297270"/>
              <a:ext cx="233700" cy="233700"/>
            </a:xfrm>
            <a:prstGeom prst="ellipse">
              <a:avLst/>
            </a:prstGeom>
            <a:solidFill>
              <a:srgbClr val="000000"/>
            </a:solidFill>
            <a:ln cap="flat" cmpd="sng" w="38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cxnSp>
          <p:nvCxnSpPr>
            <p:cNvPr id="180" name="Shape 180"/>
            <p:cNvCxnSpPr>
              <a:stCxn id="179" idx="4"/>
            </p:cNvCxnSpPr>
            <p:nvPr/>
          </p:nvCxnSpPr>
          <p:spPr>
            <a:xfrm flipH="1">
              <a:off x="4527420" y="1530970"/>
              <a:ext cx="600" cy="894900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lg" w="lg" type="none"/>
              <a:tailEnd len="lg" w="lg" type="triangle"/>
            </a:ln>
          </p:spPr>
        </p:cxnSp>
      </p:grpSp>
      <p:sp>
        <p:nvSpPr>
          <p:cNvPr id="181" name="Shape 181"/>
          <p:cNvSpPr txBox="1"/>
          <p:nvPr>
            <p:ph idx="4294967295" type="subTitle"/>
          </p:nvPr>
        </p:nvSpPr>
        <p:spPr>
          <a:xfrm>
            <a:off x="2354725" y="2793813"/>
            <a:ext cx="4434600" cy="563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People to People</a:t>
            </a:r>
          </a:p>
        </p:txBody>
      </p:sp>
      <p:sp>
        <p:nvSpPr>
          <p:cNvPr id="182" name="Shape 182"/>
          <p:cNvSpPr/>
          <p:nvPr/>
        </p:nvSpPr>
        <p:spPr>
          <a:xfrm>
            <a:off x="-294000" y="224775"/>
            <a:ext cx="2403300" cy="2766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83" name="Shape 183"/>
          <p:cNvSpPr txBox="1"/>
          <p:nvPr>
            <p:ph type="title"/>
          </p:nvPr>
        </p:nvSpPr>
        <p:spPr>
          <a:xfrm>
            <a:off x="311700" y="148575"/>
            <a:ext cx="1797600" cy="27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</a:t>
            </a:r>
            <a:r>
              <a:rPr lang="en"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roposal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311700" y="3294350"/>
            <a:ext cx="8520600" cy="996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Build network </a:t>
            </a:r>
          </a:p>
          <a:p>
            <a:pPr lvl="0" rtl="0" algn="ctr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Feel valuable</a:t>
            </a:r>
          </a:p>
          <a:p>
            <a:pPr lvl="0" rtl="0" algn="ctr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Show their skills</a:t>
            </a:r>
          </a:p>
          <a:p>
            <a:pPr lvl="0" rtl="0"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-103125"/>
            <a:ext cx="9143999" cy="534976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/>
          <p:nvPr/>
        </p:nvSpPr>
        <p:spPr>
          <a:xfrm>
            <a:off x="-389825" y="-178800"/>
            <a:ext cx="3930600" cy="234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 txBox="1"/>
          <p:nvPr>
            <p:ph idx="4294967295" type="subTitle"/>
          </p:nvPr>
        </p:nvSpPr>
        <p:spPr>
          <a:xfrm>
            <a:off x="210925" y="162750"/>
            <a:ext cx="3037500" cy="1829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People to People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International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Food Festival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986700" y="1637675"/>
            <a:ext cx="7170600" cy="203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Vision: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Source Sans Pro Light"/>
                <a:ea typeface="Source Sans Pro Light"/>
                <a:cs typeface="Source Sans Pro Light"/>
                <a:sym typeface="Source Sans Pro Light"/>
              </a:rPr>
              <a:t>Connect refugees with Risør by creating a common space that facilitate conversations making more accessible to develop network, show their skills and expertise to potential employers.</a:t>
            </a:r>
          </a:p>
        </p:txBody>
      </p:sp>
      <p:sp>
        <p:nvSpPr>
          <p:cNvPr id="197" name="Shape 197"/>
          <p:cNvSpPr txBox="1"/>
          <p:nvPr>
            <p:ph idx="4294967295" type="subTitle"/>
          </p:nvPr>
        </p:nvSpPr>
        <p:spPr>
          <a:xfrm>
            <a:off x="986700" y="905075"/>
            <a:ext cx="4434600" cy="563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People to People</a:t>
            </a:r>
          </a:p>
        </p:txBody>
      </p:sp>
      <p:sp>
        <p:nvSpPr>
          <p:cNvPr id="198" name="Shape 198"/>
          <p:cNvSpPr/>
          <p:nvPr/>
        </p:nvSpPr>
        <p:spPr>
          <a:xfrm>
            <a:off x="-294000" y="224775"/>
            <a:ext cx="2403300" cy="27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99" name="Shape 199"/>
          <p:cNvSpPr txBox="1"/>
          <p:nvPr>
            <p:ph type="title"/>
          </p:nvPr>
        </p:nvSpPr>
        <p:spPr>
          <a:xfrm>
            <a:off x="311700" y="148575"/>
            <a:ext cx="1797600" cy="27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Proposal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x="986700" y="1637675"/>
            <a:ext cx="7360500" cy="3006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Strategy</a:t>
            </a:r>
            <a:r>
              <a:rPr lang="en" sz="1400">
                <a:solidFill>
                  <a:srgbClr val="000000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:</a:t>
            </a:r>
          </a:p>
          <a:p>
            <a:pPr lvl="0">
              <a:spcBef>
                <a:spcPts val="0"/>
              </a:spcBef>
              <a:buNone/>
            </a:pPr>
            <a:r>
              <a:rPr lang="en" sz="1400">
                <a:latin typeface="Source Sans Pro Light"/>
                <a:ea typeface="Source Sans Pro Light"/>
                <a:cs typeface="Source Sans Pro Light"/>
                <a:sym typeface="Source Sans Pro Light"/>
              </a:rPr>
              <a:t>To realise our vision we want to plan and execute an International Food Festival with help from refugees as possible. To access also the reluctant ones we will create a co-operation with ViRK and NAV by offering Language Practice Work. 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ct val="100000"/>
              <a:buFont typeface="Source Sans Pro Light"/>
              <a:buChar char="-"/>
            </a:pPr>
            <a:r>
              <a:rPr lang="en" sz="1400">
                <a:latin typeface="Source Sans Pro Light"/>
                <a:ea typeface="Source Sans Pro Light"/>
                <a:cs typeface="Source Sans Pro Light"/>
                <a:sym typeface="Source Sans Pro Light"/>
              </a:rPr>
              <a:t>Initiate and facilitate the Festival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ct val="100000"/>
              <a:buFont typeface="Source Sans Pro Light"/>
              <a:buChar char="-"/>
            </a:pPr>
            <a:r>
              <a:rPr lang="en" sz="1400">
                <a:latin typeface="Source Sans Pro Light"/>
                <a:ea typeface="Source Sans Pro Light"/>
                <a:cs typeface="Source Sans Pro Light"/>
                <a:sym typeface="Source Sans Pro Light"/>
              </a:rPr>
              <a:t>Access and involve as many refugees as possible and motivate them to participate in this festival</a:t>
            </a:r>
          </a:p>
          <a:p>
            <a:pPr indent="-317500" lvl="0" marL="457200" rtl="0">
              <a:spcBef>
                <a:spcPts val="0"/>
              </a:spcBef>
              <a:buSzPct val="100000"/>
              <a:buFont typeface="Source Sans Pro Light"/>
              <a:buChar char="-"/>
            </a:pPr>
            <a:r>
              <a:rPr lang="en" sz="1400">
                <a:latin typeface="Source Sans Pro Light"/>
                <a:ea typeface="Source Sans Pro Light"/>
                <a:cs typeface="Source Sans Pro Light"/>
                <a:sym typeface="Source Sans Pro Light"/>
              </a:rPr>
              <a:t>Learn from our mistakes and make it even better in a year!</a:t>
            </a:r>
          </a:p>
        </p:txBody>
      </p:sp>
      <p:sp>
        <p:nvSpPr>
          <p:cNvPr id="205" name="Shape 205"/>
          <p:cNvSpPr txBox="1"/>
          <p:nvPr>
            <p:ph idx="4294967295" type="subTitle"/>
          </p:nvPr>
        </p:nvSpPr>
        <p:spPr>
          <a:xfrm>
            <a:off x="986700" y="905075"/>
            <a:ext cx="4434600" cy="563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People to People</a:t>
            </a:r>
          </a:p>
        </p:txBody>
      </p:sp>
      <p:sp>
        <p:nvSpPr>
          <p:cNvPr id="206" name="Shape 206"/>
          <p:cNvSpPr/>
          <p:nvPr/>
        </p:nvSpPr>
        <p:spPr>
          <a:xfrm>
            <a:off x="-294000" y="224775"/>
            <a:ext cx="2403300" cy="27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07" name="Shape 207"/>
          <p:cNvSpPr txBox="1"/>
          <p:nvPr>
            <p:ph type="title"/>
          </p:nvPr>
        </p:nvSpPr>
        <p:spPr>
          <a:xfrm>
            <a:off x="311700" y="148575"/>
            <a:ext cx="1797600" cy="27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Proposal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>
            <a:off x="3596975" y="3331725"/>
            <a:ext cx="3218700" cy="488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3596975" y="2780475"/>
            <a:ext cx="3218700" cy="488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3596975" y="2229225"/>
            <a:ext cx="3218700" cy="488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6861775" y="2229225"/>
            <a:ext cx="1609500" cy="30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515350" y="2229225"/>
            <a:ext cx="2757600" cy="309600"/>
          </a:xfrm>
          <a:prstGeom prst="rect">
            <a:avLst/>
          </a:prstGeom>
          <a:solidFill>
            <a:srgbClr val="9FD8D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/>
        </p:nvSpPr>
        <p:spPr>
          <a:xfrm rot="5400000">
            <a:off x="3155575" y="2209575"/>
            <a:ext cx="488100" cy="348900"/>
          </a:xfrm>
          <a:prstGeom prst="triangle">
            <a:avLst>
              <a:gd fmla="val 50000" name="adj"/>
            </a:avLst>
          </a:prstGeom>
          <a:solidFill>
            <a:srgbClr val="9FD8D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 txBox="1"/>
          <p:nvPr/>
        </p:nvSpPr>
        <p:spPr>
          <a:xfrm>
            <a:off x="475150" y="2192625"/>
            <a:ext cx="28380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1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Preparation to facilitate festival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5206475" y="3882975"/>
            <a:ext cx="1609500" cy="309600"/>
          </a:xfrm>
          <a:prstGeom prst="rect">
            <a:avLst/>
          </a:prstGeom>
          <a:solidFill>
            <a:srgbClr val="0097A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 txBox="1"/>
          <p:nvPr/>
        </p:nvSpPr>
        <p:spPr>
          <a:xfrm>
            <a:off x="5206475" y="3850825"/>
            <a:ext cx="15864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1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End of the Festival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4079800" y="2268825"/>
            <a:ext cx="26874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Food Festival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2" name="Shape 222"/>
          <p:cNvSpPr txBox="1"/>
          <p:nvPr>
            <p:ph idx="4294967295" type="subTitle"/>
          </p:nvPr>
        </p:nvSpPr>
        <p:spPr>
          <a:xfrm>
            <a:off x="434950" y="257050"/>
            <a:ext cx="3627900" cy="127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97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People to People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International Food Festival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4947875" y="1630875"/>
            <a:ext cx="18678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Source Serif Pro"/>
                <a:ea typeface="Source Serif Pro"/>
                <a:cs typeface="Source Serif Pro"/>
                <a:sym typeface="Source Serif Pro"/>
              </a:rPr>
              <a:t>16th May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Second Day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6977" y="2883827"/>
            <a:ext cx="291186" cy="2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8125" y="2304688"/>
            <a:ext cx="348900" cy="33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4523" y="3397427"/>
            <a:ext cx="396108" cy="38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/>
        </p:nvSpPr>
        <p:spPr>
          <a:xfrm>
            <a:off x="4079800" y="2820075"/>
            <a:ext cx="26874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Handicraft Expo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8" name="Shape 228"/>
          <p:cNvSpPr txBox="1"/>
          <p:nvPr/>
        </p:nvSpPr>
        <p:spPr>
          <a:xfrm>
            <a:off x="4079800" y="3371325"/>
            <a:ext cx="26874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Innovative Café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29" name="Shape 229"/>
          <p:cNvGrpSpPr/>
          <p:nvPr/>
        </p:nvGrpSpPr>
        <p:grpSpPr>
          <a:xfrm>
            <a:off x="7139700" y="2100375"/>
            <a:ext cx="995400" cy="567300"/>
            <a:chOff x="7167675" y="1292475"/>
            <a:chExt cx="995400" cy="567300"/>
          </a:xfrm>
        </p:grpSpPr>
        <p:sp>
          <p:nvSpPr>
            <p:cNvPr id="230" name="Shape 230"/>
            <p:cNvSpPr/>
            <p:nvPr/>
          </p:nvSpPr>
          <p:spPr>
            <a:xfrm>
              <a:off x="7195675" y="1345275"/>
              <a:ext cx="941700" cy="4881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7415600" y="1292475"/>
              <a:ext cx="156600" cy="540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 rot="5400000">
              <a:off x="7587075" y="1116350"/>
              <a:ext cx="156600" cy="99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7458050" y="1318875"/>
              <a:ext cx="71700" cy="540900"/>
            </a:xfrm>
            <a:prstGeom prst="rect">
              <a:avLst/>
            </a:prstGeom>
            <a:solidFill>
              <a:srgbClr val="1C4587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 rot="5400000">
              <a:off x="7623900" y="1144400"/>
              <a:ext cx="82800" cy="939300"/>
            </a:xfrm>
            <a:prstGeom prst="rect">
              <a:avLst/>
            </a:prstGeom>
            <a:solidFill>
              <a:srgbClr val="0B539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35" name="Shape 235"/>
          <p:cNvSpPr txBox="1"/>
          <p:nvPr/>
        </p:nvSpPr>
        <p:spPr>
          <a:xfrm>
            <a:off x="6732625" y="1630875"/>
            <a:ext cx="18678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Source Serif Pro"/>
                <a:ea typeface="Source Serif Pro"/>
                <a:cs typeface="Source Serif Pro"/>
                <a:sym typeface="Source Serif Pro"/>
              </a:rPr>
              <a:t>17 Mai!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3596975" y="1630875"/>
            <a:ext cx="18678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Source Serif Pro"/>
                <a:ea typeface="Source Serif Pro"/>
                <a:cs typeface="Source Serif Pro"/>
                <a:sym typeface="Source Serif Pro"/>
              </a:rPr>
              <a:t>15th May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First</a:t>
            </a: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 Day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7" name="Shape 237"/>
          <p:cNvSpPr txBox="1"/>
          <p:nvPr/>
        </p:nvSpPr>
        <p:spPr>
          <a:xfrm>
            <a:off x="960250" y="1783275"/>
            <a:ext cx="18678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Source Serif Pro"/>
                <a:ea typeface="Source Serif Pro"/>
                <a:cs typeface="Source Serif Pro"/>
                <a:sym typeface="Source Serif Pro"/>
              </a:rPr>
              <a:t>3 months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2" name="Shape 242"/>
          <p:cNvCxnSpPr>
            <a:stCxn id="243" idx="2"/>
            <a:endCxn id="244" idx="6"/>
          </p:cNvCxnSpPr>
          <p:nvPr/>
        </p:nvCxnSpPr>
        <p:spPr>
          <a:xfrm>
            <a:off x="610600" y="2769650"/>
            <a:ext cx="1170000" cy="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dot"/>
            <a:round/>
            <a:headEnd len="lg" w="lg" type="none"/>
            <a:tailEnd len="lg" w="lg" type="none"/>
          </a:ln>
        </p:spPr>
      </p:cxnSp>
      <p:sp>
        <p:nvSpPr>
          <p:cNvPr id="245" name="Shape 245"/>
          <p:cNvSpPr/>
          <p:nvPr/>
        </p:nvSpPr>
        <p:spPr>
          <a:xfrm>
            <a:off x="1711375" y="2586200"/>
            <a:ext cx="2654100" cy="375000"/>
          </a:xfrm>
          <a:prstGeom prst="rect">
            <a:avLst/>
          </a:prstGeom>
          <a:solidFill>
            <a:srgbClr val="9FD8D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46" name="Shape 246"/>
          <p:cNvCxnSpPr/>
          <p:nvPr/>
        </p:nvCxnSpPr>
        <p:spPr>
          <a:xfrm rot="10800000">
            <a:off x="1135700" y="2764100"/>
            <a:ext cx="1500" cy="6870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43" name="Shape 243"/>
          <p:cNvSpPr/>
          <p:nvPr/>
        </p:nvSpPr>
        <p:spPr>
          <a:xfrm>
            <a:off x="610600" y="2696450"/>
            <a:ext cx="146400" cy="1464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47" name="Shape 247"/>
          <p:cNvCxnSpPr>
            <a:stCxn id="244" idx="2"/>
          </p:cNvCxnSpPr>
          <p:nvPr/>
        </p:nvCxnSpPr>
        <p:spPr>
          <a:xfrm>
            <a:off x="1634150" y="2769650"/>
            <a:ext cx="47628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48" name="Shape 248"/>
          <p:cNvSpPr txBox="1"/>
          <p:nvPr/>
        </p:nvSpPr>
        <p:spPr>
          <a:xfrm>
            <a:off x="275850" y="1603275"/>
            <a:ext cx="12636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B7B7B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Arrive at municipality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3527525" y="1865050"/>
            <a:ext cx="15702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</p:txBody>
      </p:sp>
      <p:cxnSp>
        <p:nvCxnSpPr>
          <p:cNvPr id="250" name="Shape 250"/>
          <p:cNvCxnSpPr/>
          <p:nvPr/>
        </p:nvCxnSpPr>
        <p:spPr>
          <a:xfrm rot="10800000">
            <a:off x="683800" y="2174650"/>
            <a:ext cx="0" cy="5403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51" name="Shape 251"/>
          <p:cNvCxnSpPr/>
          <p:nvPr/>
        </p:nvCxnSpPr>
        <p:spPr>
          <a:xfrm rot="10800000">
            <a:off x="1711375" y="2527550"/>
            <a:ext cx="0" cy="2421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52" name="Shape 252"/>
          <p:cNvCxnSpPr/>
          <p:nvPr/>
        </p:nvCxnSpPr>
        <p:spPr>
          <a:xfrm rot="10800000">
            <a:off x="2184550" y="2769500"/>
            <a:ext cx="0" cy="9399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53" name="Shape 253"/>
          <p:cNvCxnSpPr/>
          <p:nvPr/>
        </p:nvCxnSpPr>
        <p:spPr>
          <a:xfrm rot="10800000">
            <a:off x="2657725" y="1829750"/>
            <a:ext cx="0" cy="9399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54" name="Shape 254"/>
          <p:cNvCxnSpPr/>
          <p:nvPr/>
        </p:nvCxnSpPr>
        <p:spPr>
          <a:xfrm rot="10800000">
            <a:off x="3182063" y="2377250"/>
            <a:ext cx="0" cy="3924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55" name="Shape 255"/>
          <p:cNvCxnSpPr/>
          <p:nvPr/>
        </p:nvCxnSpPr>
        <p:spPr>
          <a:xfrm rot="10800000">
            <a:off x="3377900" y="2769525"/>
            <a:ext cx="0" cy="4203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56" name="Shape 256"/>
          <p:cNvSpPr txBox="1"/>
          <p:nvPr/>
        </p:nvSpPr>
        <p:spPr>
          <a:xfrm>
            <a:off x="2237750" y="125700"/>
            <a:ext cx="23142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0097A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The festival is in collaboration with VIRK, Frivilligsentralen, local schools</a:t>
            </a:r>
          </a:p>
        </p:txBody>
      </p:sp>
      <p:sp>
        <p:nvSpPr>
          <p:cNvPr id="257" name="Shape 257"/>
          <p:cNvSpPr/>
          <p:nvPr/>
        </p:nvSpPr>
        <p:spPr>
          <a:xfrm>
            <a:off x="-294000" y="224775"/>
            <a:ext cx="2403300" cy="2766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58" name="Shape 258"/>
          <p:cNvSpPr txBox="1"/>
          <p:nvPr>
            <p:ph type="title"/>
          </p:nvPr>
        </p:nvSpPr>
        <p:spPr>
          <a:xfrm>
            <a:off x="311700" y="148575"/>
            <a:ext cx="1797600" cy="27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it works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757000" y="3499125"/>
            <a:ext cx="10236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B7B7B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Move into their home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2020600" y="3803150"/>
            <a:ext cx="16188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Get introduced with the program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2152600" y="1480888"/>
            <a:ext cx="13548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Create a profile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3054775" y="1829738"/>
            <a:ext cx="13548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Planning of the festival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3155700" y="3178638"/>
            <a:ext cx="13548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People</a:t>
            </a: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get assignments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1423650" y="1688750"/>
            <a:ext cx="10995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VIRK</a:t>
            </a:r>
          </a:p>
          <a:p>
            <a:pPr lvl="0" rtl="0">
              <a:spcBef>
                <a:spcPts val="0"/>
              </a:spcBef>
              <a:buNone/>
            </a:pPr>
            <a:r>
              <a:rPr i="1"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Language Practice Work </a:t>
            </a:r>
          </a:p>
        </p:txBody>
      </p:sp>
      <p:sp>
        <p:nvSpPr>
          <p:cNvPr id="265" name="Shape 265"/>
          <p:cNvSpPr/>
          <p:nvPr/>
        </p:nvSpPr>
        <p:spPr>
          <a:xfrm>
            <a:off x="4329750" y="2426150"/>
            <a:ext cx="1618800" cy="68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 txBox="1"/>
          <p:nvPr/>
        </p:nvSpPr>
        <p:spPr>
          <a:xfrm>
            <a:off x="4461750" y="2450138"/>
            <a:ext cx="13548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People to People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Festival</a:t>
            </a:r>
          </a:p>
        </p:txBody>
      </p:sp>
      <p:cxnSp>
        <p:nvCxnSpPr>
          <p:cNvPr id="267" name="Shape 267"/>
          <p:cNvCxnSpPr/>
          <p:nvPr/>
        </p:nvCxnSpPr>
        <p:spPr>
          <a:xfrm rot="10800000">
            <a:off x="6249100" y="2769638"/>
            <a:ext cx="1500" cy="6870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68" name="Shape 268"/>
          <p:cNvSpPr txBox="1"/>
          <p:nvPr/>
        </p:nvSpPr>
        <p:spPr>
          <a:xfrm>
            <a:off x="5870400" y="3504663"/>
            <a:ext cx="12636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Final meeting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 organizers</a:t>
            </a:r>
          </a:p>
        </p:txBody>
      </p:sp>
      <p:cxnSp>
        <p:nvCxnSpPr>
          <p:cNvPr id="269" name="Shape 269"/>
          <p:cNvCxnSpPr/>
          <p:nvPr/>
        </p:nvCxnSpPr>
        <p:spPr>
          <a:xfrm>
            <a:off x="6210325" y="2769650"/>
            <a:ext cx="30021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dot"/>
            <a:round/>
            <a:headEnd len="lg" w="lg" type="none"/>
            <a:tailEnd len="lg" w="lg" type="none"/>
          </a:ln>
        </p:spPr>
      </p:cxnSp>
      <p:cxnSp>
        <p:nvCxnSpPr>
          <p:cNvPr id="270" name="Shape 270"/>
          <p:cNvCxnSpPr/>
          <p:nvPr/>
        </p:nvCxnSpPr>
        <p:spPr>
          <a:xfrm rot="10800000">
            <a:off x="6451750" y="2101288"/>
            <a:ext cx="1500" cy="6870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71" name="Shape 271"/>
          <p:cNvSpPr txBox="1"/>
          <p:nvPr/>
        </p:nvSpPr>
        <p:spPr>
          <a:xfrm>
            <a:off x="5973100" y="1735820"/>
            <a:ext cx="12636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Public profile</a:t>
            </a:r>
          </a:p>
        </p:txBody>
      </p:sp>
      <p:sp>
        <p:nvSpPr>
          <p:cNvPr id="244" name="Shape 244"/>
          <p:cNvSpPr/>
          <p:nvPr/>
        </p:nvSpPr>
        <p:spPr>
          <a:xfrm>
            <a:off x="1634150" y="2696450"/>
            <a:ext cx="146400" cy="146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2111350" y="2696450"/>
            <a:ext cx="146400" cy="146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/>
        </p:nvSpPr>
        <p:spPr>
          <a:xfrm>
            <a:off x="2584450" y="2696450"/>
            <a:ext cx="146400" cy="146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3098238" y="2700500"/>
            <a:ext cx="146400" cy="146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3304688" y="2700500"/>
            <a:ext cx="146400" cy="146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6176650" y="2696450"/>
            <a:ext cx="146400" cy="146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6375550" y="2696450"/>
            <a:ext cx="146400" cy="146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78" name="Shape 278"/>
          <p:cNvGrpSpPr/>
          <p:nvPr/>
        </p:nvGrpSpPr>
        <p:grpSpPr>
          <a:xfrm>
            <a:off x="1254175" y="1101250"/>
            <a:ext cx="8013325" cy="3639300"/>
            <a:chOff x="1284025" y="1181700"/>
            <a:chExt cx="8013325" cy="3639300"/>
          </a:xfrm>
        </p:grpSpPr>
        <p:sp>
          <p:nvSpPr>
            <p:cNvPr id="279" name="Shape 279"/>
            <p:cNvSpPr/>
            <p:nvPr/>
          </p:nvSpPr>
          <p:spPr>
            <a:xfrm>
              <a:off x="1634150" y="1181700"/>
              <a:ext cx="7663200" cy="3639300"/>
            </a:xfrm>
            <a:prstGeom prst="rect">
              <a:avLst/>
            </a:prstGeom>
            <a:solidFill>
              <a:srgbClr val="FFFFFF">
                <a:alpha val="86150"/>
              </a:srgb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1284025" y="1735825"/>
              <a:ext cx="350100" cy="850500"/>
            </a:xfrm>
            <a:prstGeom prst="rect">
              <a:avLst/>
            </a:prstGeom>
            <a:solidFill>
              <a:srgbClr val="FFFFFF">
                <a:alpha val="86150"/>
              </a:srgb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81" name="Shape 281"/>
          <p:cNvSpPr/>
          <p:nvPr/>
        </p:nvSpPr>
        <p:spPr>
          <a:xfrm>
            <a:off x="1063250" y="2696450"/>
            <a:ext cx="146400" cy="1464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" name="Shape 286"/>
          <p:cNvCxnSpPr>
            <a:stCxn id="287" idx="2"/>
            <a:endCxn id="288" idx="6"/>
          </p:cNvCxnSpPr>
          <p:nvPr/>
        </p:nvCxnSpPr>
        <p:spPr>
          <a:xfrm>
            <a:off x="610600" y="2769650"/>
            <a:ext cx="1170000" cy="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dot"/>
            <a:round/>
            <a:headEnd len="lg" w="lg" type="none"/>
            <a:tailEnd len="lg" w="lg" type="none"/>
          </a:ln>
        </p:spPr>
      </p:cxnSp>
      <p:sp>
        <p:nvSpPr>
          <p:cNvPr id="289" name="Shape 289"/>
          <p:cNvSpPr/>
          <p:nvPr/>
        </p:nvSpPr>
        <p:spPr>
          <a:xfrm>
            <a:off x="1711375" y="2586200"/>
            <a:ext cx="2654100" cy="375000"/>
          </a:xfrm>
          <a:prstGeom prst="rect">
            <a:avLst/>
          </a:prstGeom>
          <a:solidFill>
            <a:srgbClr val="9FD8D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90" name="Shape 290"/>
          <p:cNvCxnSpPr/>
          <p:nvPr/>
        </p:nvCxnSpPr>
        <p:spPr>
          <a:xfrm rot="10800000">
            <a:off x="1135700" y="2764100"/>
            <a:ext cx="1500" cy="6870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87" name="Shape 287"/>
          <p:cNvSpPr/>
          <p:nvPr/>
        </p:nvSpPr>
        <p:spPr>
          <a:xfrm>
            <a:off x="610600" y="2696450"/>
            <a:ext cx="146400" cy="1464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91" name="Shape 291"/>
          <p:cNvCxnSpPr>
            <a:stCxn id="288" idx="2"/>
          </p:cNvCxnSpPr>
          <p:nvPr/>
        </p:nvCxnSpPr>
        <p:spPr>
          <a:xfrm>
            <a:off x="1634150" y="2769650"/>
            <a:ext cx="47628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92" name="Shape 292"/>
          <p:cNvSpPr txBox="1"/>
          <p:nvPr/>
        </p:nvSpPr>
        <p:spPr>
          <a:xfrm>
            <a:off x="275850" y="1603275"/>
            <a:ext cx="12636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B7B7B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Arrive at municipality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3527525" y="1865050"/>
            <a:ext cx="15702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</p:txBody>
      </p:sp>
      <p:cxnSp>
        <p:nvCxnSpPr>
          <p:cNvPr id="294" name="Shape 294"/>
          <p:cNvCxnSpPr/>
          <p:nvPr/>
        </p:nvCxnSpPr>
        <p:spPr>
          <a:xfrm rot="10800000">
            <a:off x="683800" y="2174650"/>
            <a:ext cx="0" cy="5403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95" name="Shape 295"/>
          <p:cNvCxnSpPr/>
          <p:nvPr/>
        </p:nvCxnSpPr>
        <p:spPr>
          <a:xfrm rot="10800000">
            <a:off x="1711375" y="2527550"/>
            <a:ext cx="0" cy="2421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96" name="Shape 296"/>
          <p:cNvCxnSpPr/>
          <p:nvPr/>
        </p:nvCxnSpPr>
        <p:spPr>
          <a:xfrm rot="10800000">
            <a:off x="2184550" y="2769500"/>
            <a:ext cx="0" cy="9399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97" name="Shape 297"/>
          <p:cNvCxnSpPr/>
          <p:nvPr/>
        </p:nvCxnSpPr>
        <p:spPr>
          <a:xfrm rot="10800000">
            <a:off x="2657725" y="1829750"/>
            <a:ext cx="0" cy="9399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98" name="Shape 298"/>
          <p:cNvCxnSpPr/>
          <p:nvPr/>
        </p:nvCxnSpPr>
        <p:spPr>
          <a:xfrm rot="10800000">
            <a:off x="3182063" y="2377250"/>
            <a:ext cx="0" cy="3924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99" name="Shape 299"/>
          <p:cNvCxnSpPr/>
          <p:nvPr/>
        </p:nvCxnSpPr>
        <p:spPr>
          <a:xfrm rot="10800000">
            <a:off x="3377900" y="2769525"/>
            <a:ext cx="0" cy="4203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00" name="Shape 300"/>
          <p:cNvSpPr txBox="1"/>
          <p:nvPr/>
        </p:nvSpPr>
        <p:spPr>
          <a:xfrm>
            <a:off x="2237750" y="125700"/>
            <a:ext cx="23142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0097A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The festival is in collaboration with VIRK, Frivilligsentralen, local schools</a:t>
            </a:r>
          </a:p>
        </p:txBody>
      </p:sp>
      <p:sp>
        <p:nvSpPr>
          <p:cNvPr id="301" name="Shape 301"/>
          <p:cNvSpPr/>
          <p:nvPr/>
        </p:nvSpPr>
        <p:spPr>
          <a:xfrm>
            <a:off x="-294000" y="224775"/>
            <a:ext cx="2403300" cy="2766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02" name="Shape 302"/>
          <p:cNvSpPr txBox="1"/>
          <p:nvPr>
            <p:ph type="title"/>
          </p:nvPr>
        </p:nvSpPr>
        <p:spPr>
          <a:xfrm>
            <a:off x="311700" y="148575"/>
            <a:ext cx="1797600" cy="27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it works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757000" y="3499125"/>
            <a:ext cx="10236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B7B7B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Move into their home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2020600" y="3803150"/>
            <a:ext cx="16188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Get introduced with the program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2152600" y="1480888"/>
            <a:ext cx="13548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Create a profile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3054775" y="1829738"/>
            <a:ext cx="13548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Planning of the festival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3155700" y="3178638"/>
            <a:ext cx="13548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People get assignments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1423650" y="1688750"/>
            <a:ext cx="10995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VIRK</a:t>
            </a:r>
          </a:p>
          <a:p>
            <a:pPr lvl="0" rtl="0">
              <a:spcBef>
                <a:spcPts val="0"/>
              </a:spcBef>
              <a:buNone/>
            </a:pPr>
            <a:r>
              <a:rPr i="1"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Language Practice Work </a:t>
            </a:r>
          </a:p>
        </p:txBody>
      </p:sp>
      <p:sp>
        <p:nvSpPr>
          <p:cNvPr id="309" name="Shape 309"/>
          <p:cNvSpPr/>
          <p:nvPr/>
        </p:nvSpPr>
        <p:spPr>
          <a:xfrm>
            <a:off x="4329750" y="2426150"/>
            <a:ext cx="1618800" cy="68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 txBox="1"/>
          <p:nvPr/>
        </p:nvSpPr>
        <p:spPr>
          <a:xfrm>
            <a:off x="4461750" y="2450138"/>
            <a:ext cx="13548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People to People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Festival</a:t>
            </a:r>
          </a:p>
        </p:txBody>
      </p:sp>
      <p:cxnSp>
        <p:nvCxnSpPr>
          <p:cNvPr id="311" name="Shape 311"/>
          <p:cNvCxnSpPr/>
          <p:nvPr/>
        </p:nvCxnSpPr>
        <p:spPr>
          <a:xfrm rot="10800000">
            <a:off x="6249100" y="2769638"/>
            <a:ext cx="1500" cy="6870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12" name="Shape 312"/>
          <p:cNvSpPr txBox="1"/>
          <p:nvPr/>
        </p:nvSpPr>
        <p:spPr>
          <a:xfrm>
            <a:off x="5870400" y="3504663"/>
            <a:ext cx="12636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Final meeting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 organizers</a:t>
            </a:r>
          </a:p>
        </p:txBody>
      </p:sp>
      <p:cxnSp>
        <p:nvCxnSpPr>
          <p:cNvPr id="313" name="Shape 313"/>
          <p:cNvCxnSpPr/>
          <p:nvPr/>
        </p:nvCxnSpPr>
        <p:spPr>
          <a:xfrm>
            <a:off x="6210325" y="2769650"/>
            <a:ext cx="30021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dot"/>
            <a:round/>
            <a:headEnd len="lg" w="lg" type="none"/>
            <a:tailEnd len="lg" w="lg" type="none"/>
          </a:ln>
        </p:spPr>
      </p:cxnSp>
      <p:cxnSp>
        <p:nvCxnSpPr>
          <p:cNvPr id="314" name="Shape 314"/>
          <p:cNvCxnSpPr/>
          <p:nvPr/>
        </p:nvCxnSpPr>
        <p:spPr>
          <a:xfrm rot="10800000">
            <a:off x="6451750" y="2101288"/>
            <a:ext cx="1500" cy="6870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15" name="Shape 315"/>
          <p:cNvSpPr txBox="1"/>
          <p:nvPr/>
        </p:nvSpPr>
        <p:spPr>
          <a:xfrm>
            <a:off x="5973100" y="1735820"/>
            <a:ext cx="12636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Public profile</a:t>
            </a:r>
          </a:p>
        </p:txBody>
      </p:sp>
      <p:sp>
        <p:nvSpPr>
          <p:cNvPr id="288" name="Shape 288"/>
          <p:cNvSpPr/>
          <p:nvPr/>
        </p:nvSpPr>
        <p:spPr>
          <a:xfrm>
            <a:off x="1634150" y="2696450"/>
            <a:ext cx="146400" cy="146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2111350" y="2696450"/>
            <a:ext cx="146400" cy="146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7" name="Shape 317"/>
          <p:cNvSpPr/>
          <p:nvPr/>
        </p:nvSpPr>
        <p:spPr>
          <a:xfrm>
            <a:off x="2584450" y="2696450"/>
            <a:ext cx="146400" cy="146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3098238" y="2700500"/>
            <a:ext cx="146400" cy="146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9" name="Shape 319"/>
          <p:cNvSpPr/>
          <p:nvPr/>
        </p:nvSpPr>
        <p:spPr>
          <a:xfrm>
            <a:off x="3304688" y="2700500"/>
            <a:ext cx="146400" cy="146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/>
          <p:nvPr/>
        </p:nvSpPr>
        <p:spPr>
          <a:xfrm>
            <a:off x="6176650" y="2696450"/>
            <a:ext cx="146400" cy="146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1" name="Shape 321"/>
          <p:cNvSpPr/>
          <p:nvPr/>
        </p:nvSpPr>
        <p:spPr>
          <a:xfrm>
            <a:off x="6375550" y="2696450"/>
            <a:ext cx="146400" cy="146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/>
          <p:nvPr/>
        </p:nvSpPr>
        <p:spPr>
          <a:xfrm>
            <a:off x="4309425" y="1101250"/>
            <a:ext cx="4967700" cy="3639300"/>
          </a:xfrm>
          <a:prstGeom prst="rect">
            <a:avLst/>
          </a:prstGeom>
          <a:solidFill>
            <a:srgbClr val="FFFFFF">
              <a:alpha val="8615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/>
          <p:nvPr/>
        </p:nvSpPr>
        <p:spPr>
          <a:xfrm>
            <a:off x="1063250" y="2696450"/>
            <a:ext cx="146400" cy="1464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Shape 3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6800" y="876250"/>
            <a:ext cx="3930376" cy="2974378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 txBox="1"/>
          <p:nvPr/>
        </p:nvSpPr>
        <p:spPr>
          <a:xfrm>
            <a:off x="3272425" y="4015600"/>
            <a:ext cx="2903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Feeling </a:t>
            </a: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valuable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-294000" y="224775"/>
            <a:ext cx="2403300" cy="27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3" name="Shape 63"/>
          <p:cNvSpPr txBox="1"/>
          <p:nvPr>
            <p:ph type="title"/>
          </p:nvPr>
        </p:nvSpPr>
        <p:spPr>
          <a:xfrm>
            <a:off x="311700" y="148575"/>
            <a:ext cx="1797600" cy="27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Refugee +</a:t>
            </a: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426650" y="1071900"/>
            <a:ext cx="6290700" cy="1782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Source Sans Pro Light"/>
                <a:ea typeface="Source Sans Pro Light"/>
                <a:cs typeface="Source Sans Pro Light"/>
                <a:sym typeface="Source Sans Pro Light"/>
              </a:rPr>
              <a:t>C</a:t>
            </a:r>
            <a:r>
              <a:rPr lang="en">
                <a:latin typeface="Source Sans Pro Light"/>
                <a:ea typeface="Source Sans Pro Light"/>
                <a:cs typeface="Source Sans Pro Light"/>
                <a:sym typeface="Source Sans Pro Light"/>
              </a:rPr>
              <a:t>ompany established in Risør</a:t>
            </a:r>
          </a:p>
          <a:p>
            <a:pPr lvl="0"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latin typeface="Source Sans Pro Light"/>
                <a:ea typeface="Source Sans Pro Light"/>
                <a:cs typeface="Source Sans Pro Light"/>
                <a:sym typeface="Source Sans Pro Light"/>
              </a:rPr>
              <a:t>Refugee Home: </a:t>
            </a:r>
          </a:p>
          <a:p>
            <a:pPr lvl="0">
              <a:spcBef>
                <a:spcPts val="0"/>
              </a:spcBef>
              <a:buNone/>
            </a:pPr>
            <a:r>
              <a:rPr lang="en" sz="1400">
                <a:latin typeface="Source Sans Pro Light"/>
                <a:ea typeface="Source Sans Pro Light"/>
                <a:cs typeface="Source Sans Pro Light"/>
                <a:sym typeface="Source Sans Pro Light"/>
              </a:rPr>
              <a:t>Their main goal is to simplify the settlement process by providing an </a:t>
            </a:r>
            <a:r>
              <a:rPr lang="en" sz="14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online service matching private landlords with refugees in need of housing</a:t>
            </a:r>
            <a:r>
              <a:rPr lang="en" sz="1400">
                <a:latin typeface="Source Sans Pro Light"/>
                <a:ea typeface="Source Sans Pro Light"/>
                <a:cs typeface="Source Sans Pro Light"/>
                <a:sym typeface="Source Sans Pro Light"/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5" name="Shape 65"/>
          <p:cNvCxnSpPr/>
          <p:nvPr/>
        </p:nvCxnSpPr>
        <p:spPr>
          <a:xfrm>
            <a:off x="1849925" y="3349725"/>
            <a:ext cx="1322700" cy="129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66" name="Shape 66"/>
          <p:cNvSpPr txBox="1"/>
          <p:nvPr>
            <p:ph type="title"/>
          </p:nvPr>
        </p:nvSpPr>
        <p:spPr>
          <a:xfrm>
            <a:off x="1579050" y="3845250"/>
            <a:ext cx="954900" cy="675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Refugee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Home</a:t>
            </a:r>
          </a:p>
        </p:txBody>
      </p:sp>
      <p:sp>
        <p:nvSpPr>
          <p:cNvPr id="67" name="Shape 67"/>
          <p:cNvSpPr txBox="1"/>
          <p:nvPr>
            <p:ph type="title"/>
          </p:nvPr>
        </p:nvSpPr>
        <p:spPr>
          <a:xfrm>
            <a:off x="2828575" y="3845250"/>
            <a:ext cx="954900" cy="675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Refugee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Work</a:t>
            </a:r>
          </a:p>
        </p:txBody>
      </p:sp>
      <p:sp>
        <p:nvSpPr>
          <p:cNvPr id="68" name="Shape 68"/>
          <p:cNvSpPr/>
          <p:nvPr/>
        </p:nvSpPr>
        <p:spPr>
          <a:xfrm>
            <a:off x="1579050" y="2988825"/>
            <a:ext cx="734700" cy="734700"/>
          </a:xfrm>
          <a:prstGeom prst="ellipse">
            <a:avLst/>
          </a:prstGeom>
          <a:solidFill>
            <a:schemeClr val="accent5"/>
          </a:solidFill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2828575" y="2982375"/>
            <a:ext cx="734700" cy="7347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1268" y="3122499"/>
            <a:ext cx="470250" cy="454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0800" y="3128957"/>
            <a:ext cx="470250" cy="454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4" name="Shape 334"/>
          <p:cNvCxnSpPr>
            <a:stCxn id="335" idx="2"/>
            <a:endCxn id="336" idx="6"/>
          </p:cNvCxnSpPr>
          <p:nvPr/>
        </p:nvCxnSpPr>
        <p:spPr>
          <a:xfrm>
            <a:off x="610600" y="2769650"/>
            <a:ext cx="1170000" cy="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dot"/>
            <a:round/>
            <a:headEnd len="lg" w="lg" type="none"/>
            <a:tailEnd len="lg" w="lg" type="none"/>
          </a:ln>
        </p:spPr>
      </p:cxnSp>
      <p:sp>
        <p:nvSpPr>
          <p:cNvPr id="337" name="Shape 337"/>
          <p:cNvSpPr/>
          <p:nvPr/>
        </p:nvSpPr>
        <p:spPr>
          <a:xfrm>
            <a:off x="1711375" y="2586200"/>
            <a:ext cx="2654100" cy="375000"/>
          </a:xfrm>
          <a:prstGeom prst="rect">
            <a:avLst/>
          </a:prstGeom>
          <a:solidFill>
            <a:srgbClr val="9FD8D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38" name="Shape 338"/>
          <p:cNvCxnSpPr/>
          <p:nvPr/>
        </p:nvCxnSpPr>
        <p:spPr>
          <a:xfrm rot="10800000">
            <a:off x="1135700" y="2764100"/>
            <a:ext cx="1500" cy="6870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35" name="Shape 335"/>
          <p:cNvSpPr/>
          <p:nvPr/>
        </p:nvSpPr>
        <p:spPr>
          <a:xfrm>
            <a:off x="610600" y="2696450"/>
            <a:ext cx="146400" cy="1464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39" name="Shape 339"/>
          <p:cNvCxnSpPr>
            <a:stCxn id="336" idx="2"/>
          </p:cNvCxnSpPr>
          <p:nvPr/>
        </p:nvCxnSpPr>
        <p:spPr>
          <a:xfrm>
            <a:off x="1634150" y="2769650"/>
            <a:ext cx="47628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40" name="Shape 340"/>
          <p:cNvSpPr txBox="1"/>
          <p:nvPr/>
        </p:nvSpPr>
        <p:spPr>
          <a:xfrm>
            <a:off x="275850" y="1603275"/>
            <a:ext cx="12636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B7B7B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Arrive at municipality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3527525" y="1865050"/>
            <a:ext cx="15702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</p:txBody>
      </p:sp>
      <p:cxnSp>
        <p:nvCxnSpPr>
          <p:cNvPr id="342" name="Shape 342"/>
          <p:cNvCxnSpPr/>
          <p:nvPr/>
        </p:nvCxnSpPr>
        <p:spPr>
          <a:xfrm rot="10800000">
            <a:off x="683800" y="2174650"/>
            <a:ext cx="0" cy="5403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43" name="Shape 343"/>
          <p:cNvCxnSpPr/>
          <p:nvPr/>
        </p:nvCxnSpPr>
        <p:spPr>
          <a:xfrm rot="10800000">
            <a:off x="1711375" y="2527550"/>
            <a:ext cx="0" cy="2421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44" name="Shape 344"/>
          <p:cNvCxnSpPr/>
          <p:nvPr/>
        </p:nvCxnSpPr>
        <p:spPr>
          <a:xfrm rot="10800000">
            <a:off x="2184550" y="2769500"/>
            <a:ext cx="0" cy="9399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45" name="Shape 345"/>
          <p:cNvCxnSpPr/>
          <p:nvPr/>
        </p:nvCxnSpPr>
        <p:spPr>
          <a:xfrm rot="10800000">
            <a:off x="2657725" y="1829750"/>
            <a:ext cx="0" cy="9399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46" name="Shape 346"/>
          <p:cNvCxnSpPr/>
          <p:nvPr/>
        </p:nvCxnSpPr>
        <p:spPr>
          <a:xfrm rot="10800000">
            <a:off x="3182063" y="2377250"/>
            <a:ext cx="0" cy="3924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47" name="Shape 347"/>
          <p:cNvCxnSpPr/>
          <p:nvPr/>
        </p:nvCxnSpPr>
        <p:spPr>
          <a:xfrm rot="10800000">
            <a:off x="3377900" y="2769525"/>
            <a:ext cx="0" cy="4203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48" name="Shape 348"/>
          <p:cNvSpPr txBox="1"/>
          <p:nvPr/>
        </p:nvSpPr>
        <p:spPr>
          <a:xfrm>
            <a:off x="2237750" y="125700"/>
            <a:ext cx="23142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0097A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The festival is in collaboration with VIRK, Frivilligsentralen, local schools</a:t>
            </a:r>
          </a:p>
        </p:txBody>
      </p:sp>
      <p:sp>
        <p:nvSpPr>
          <p:cNvPr id="349" name="Shape 349"/>
          <p:cNvSpPr/>
          <p:nvPr/>
        </p:nvSpPr>
        <p:spPr>
          <a:xfrm>
            <a:off x="-294000" y="224775"/>
            <a:ext cx="2403300" cy="2766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50" name="Shape 350"/>
          <p:cNvSpPr txBox="1"/>
          <p:nvPr>
            <p:ph type="title"/>
          </p:nvPr>
        </p:nvSpPr>
        <p:spPr>
          <a:xfrm>
            <a:off x="311700" y="148575"/>
            <a:ext cx="1797600" cy="27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it works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757000" y="3499125"/>
            <a:ext cx="10236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B7B7B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Move into their home</a:t>
            </a:r>
          </a:p>
        </p:txBody>
      </p:sp>
      <p:sp>
        <p:nvSpPr>
          <p:cNvPr id="352" name="Shape 352"/>
          <p:cNvSpPr txBox="1"/>
          <p:nvPr/>
        </p:nvSpPr>
        <p:spPr>
          <a:xfrm>
            <a:off x="2020600" y="3803150"/>
            <a:ext cx="16188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Get introduced with the program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x="2152600" y="1480888"/>
            <a:ext cx="13548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Create a profile</a:t>
            </a:r>
          </a:p>
        </p:txBody>
      </p:sp>
      <p:sp>
        <p:nvSpPr>
          <p:cNvPr id="354" name="Shape 354"/>
          <p:cNvSpPr txBox="1"/>
          <p:nvPr/>
        </p:nvSpPr>
        <p:spPr>
          <a:xfrm>
            <a:off x="3054775" y="1829738"/>
            <a:ext cx="13548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Planning of the festival</a:t>
            </a:r>
          </a:p>
        </p:txBody>
      </p:sp>
      <p:sp>
        <p:nvSpPr>
          <p:cNvPr id="355" name="Shape 355"/>
          <p:cNvSpPr txBox="1"/>
          <p:nvPr/>
        </p:nvSpPr>
        <p:spPr>
          <a:xfrm>
            <a:off x="3155700" y="3178638"/>
            <a:ext cx="13548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People get assignments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x="1423650" y="1688750"/>
            <a:ext cx="10995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VIRK</a:t>
            </a:r>
          </a:p>
          <a:p>
            <a:pPr lvl="0" rtl="0">
              <a:spcBef>
                <a:spcPts val="0"/>
              </a:spcBef>
              <a:buNone/>
            </a:pPr>
            <a:r>
              <a:rPr i="1"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Language Practice Work </a:t>
            </a:r>
          </a:p>
        </p:txBody>
      </p:sp>
      <p:sp>
        <p:nvSpPr>
          <p:cNvPr id="357" name="Shape 357"/>
          <p:cNvSpPr/>
          <p:nvPr/>
        </p:nvSpPr>
        <p:spPr>
          <a:xfrm>
            <a:off x="4329750" y="2426150"/>
            <a:ext cx="1618800" cy="68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8" name="Shape 358"/>
          <p:cNvSpPr txBox="1"/>
          <p:nvPr/>
        </p:nvSpPr>
        <p:spPr>
          <a:xfrm>
            <a:off x="4461750" y="2450138"/>
            <a:ext cx="13548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People to People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Festival</a:t>
            </a:r>
          </a:p>
        </p:txBody>
      </p:sp>
      <p:cxnSp>
        <p:nvCxnSpPr>
          <p:cNvPr id="359" name="Shape 359"/>
          <p:cNvCxnSpPr/>
          <p:nvPr/>
        </p:nvCxnSpPr>
        <p:spPr>
          <a:xfrm rot="10800000">
            <a:off x="6249100" y="2769638"/>
            <a:ext cx="1500" cy="6870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60" name="Shape 360"/>
          <p:cNvSpPr txBox="1"/>
          <p:nvPr/>
        </p:nvSpPr>
        <p:spPr>
          <a:xfrm>
            <a:off x="5870400" y="3504663"/>
            <a:ext cx="12636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Final meeting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 organizers</a:t>
            </a:r>
          </a:p>
        </p:txBody>
      </p:sp>
      <p:cxnSp>
        <p:nvCxnSpPr>
          <p:cNvPr id="361" name="Shape 361"/>
          <p:cNvCxnSpPr/>
          <p:nvPr/>
        </p:nvCxnSpPr>
        <p:spPr>
          <a:xfrm>
            <a:off x="6210325" y="2769650"/>
            <a:ext cx="30021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dot"/>
            <a:round/>
            <a:headEnd len="lg" w="lg" type="none"/>
            <a:tailEnd len="lg" w="lg" type="none"/>
          </a:ln>
        </p:spPr>
      </p:cxnSp>
      <p:cxnSp>
        <p:nvCxnSpPr>
          <p:cNvPr id="362" name="Shape 362"/>
          <p:cNvCxnSpPr/>
          <p:nvPr/>
        </p:nvCxnSpPr>
        <p:spPr>
          <a:xfrm rot="10800000">
            <a:off x="6451750" y="2101288"/>
            <a:ext cx="1500" cy="6870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63" name="Shape 363"/>
          <p:cNvSpPr txBox="1"/>
          <p:nvPr/>
        </p:nvSpPr>
        <p:spPr>
          <a:xfrm>
            <a:off x="5973100" y="1735820"/>
            <a:ext cx="12636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Public profile</a:t>
            </a:r>
          </a:p>
        </p:txBody>
      </p:sp>
      <p:sp>
        <p:nvSpPr>
          <p:cNvPr id="336" name="Shape 336"/>
          <p:cNvSpPr/>
          <p:nvPr/>
        </p:nvSpPr>
        <p:spPr>
          <a:xfrm>
            <a:off x="1634150" y="2696450"/>
            <a:ext cx="146400" cy="146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2111350" y="2696450"/>
            <a:ext cx="146400" cy="146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2584450" y="2696450"/>
            <a:ext cx="146400" cy="146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3098238" y="2700500"/>
            <a:ext cx="146400" cy="146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3304688" y="2700500"/>
            <a:ext cx="146400" cy="146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6176650" y="2696450"/>
            <a:ext cx="146400" cy="146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9" name="Shape 369"/>
          <p:cNvSpPr/>
          <p:nvPr/>
        </p:nvSpPr>
        <p:spPr>
          <a:xfrm>
            <a:off x="6375550" y="2696450"/>
            <a:ext cx="146400" cy="146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0" name="Shape 370"/>
          <p:cNvSpPr/>
          <p:nvPr/>
        </p:nvSpPr>
        <p:spPr>
          <a:xfrm>
            <a:off x="5940901" y="1101250"/>
            <a:ext cx="3464400" cy="3639300"/>
          </a:xfrm>
          <a:prstGeom prst="rect">
            <a:avLst/>
          </a:prstGeom>
          <a:solidFill>
            <a:srgbClr val="FFFFFF">
              <a:alpha val="8615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1" name="Shape 371"/>
          <p:cNvSpPr/>
          <p:nvPr/>
        </p:nvSpPr>
        <p:spPr>
          <a:xfrm>
            <a:off x="1063250" y="2696450"/>
            <a:ext cx="146400" cy="1464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Shape 3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850" y="136724"/>
            <a:ext cx="2621326" cy="4126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Shape 3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6925" y="1021650"/>
            <a:ext cx="2533325" cy="429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Shape 378"/>
          <p:cNvSpPr txBox="1"/>
          <p:nvPr/>
        </p:nvSpPr>
        <p:spPr>
          <a:xfrm>
            <a:off x="6136800" y="2186700"/>
            <a:ext cx="1840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Showing their skills and build network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3" name="Shape 383"/>
          <p:cNvCxnSpPr>
            <a:stCxn id="384" idx="2"/>
            <a:endCxn id="385" idx="6"/>
          </p:cNvCxnSpPr>
          <p:nvPr/>
        </p:nvCxnSpPr>
        <p:spPr>
          <a:xfrm>
            <a:off x="610600" y="2769650"/>
            <a:ext cx="1170000" cy="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dot"/>
            <a:round/>
            <a:headEnd len="lg" w="lg" type="none"/>
            <a:tailEnd len="lg" w="lg" type="none"/>
          </a:ln>
        </p:spPr>
      </p:cxnSp>
      <p:sp>
        <p:nvSpPr>
          <p:cNvPr id="386" name="Shape 386"/>
          <p:cNvSpPr/>
          <p:nvPr/>
        </p:nvSpPr>
        <p:spPr>
          <a:xfrm>
            <a:off x="1711375" y="2586200"/>
            <a:ext cx="2654100" cy="375000"/>
          </a:xfrm>
          <a:prstGeom prst="rect">
            <a:avLst/>
          </a:prstGeom>
          <a:solidFill>
            <a:srgbClr val="9FD8D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7" name="Shape 387"/>
          <p:cNvCxnSpPr/>
          <p:nvPr/>
        </p:nvCxnSpPr>
        <p:spPr>
          <a:xfrm rot="10800000">
            <a:off x="1135700" y="2764100"/>
            <a:ext cx="1500" cy="6870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84" name="Shape 384"/>
          <p:cNvSpPr/>
          <p:nvPr/>
        </p:nvSpPr>
        <p:spPr>
          <a:xfrm>
            <a:off x="610600" y="2696450"/>
            <a:ext cx="146400" cy="1464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8" name="Shape 388"/>
          <p:cNvCxnSpPr>
            <a:stCxn id="385" idx="2"/>
          </p:cNvCxnSpPr>
          <p:nvPr/>
        </p:nvCxnSpPr>
        <p:spPr>
          <a:xfrm>
            <a:off x="1634150" y="2769650"/>
            <a:ext cx="47628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89" name="Shape 389"/>
          <p:cNvSpPr txBox="1"/>
          <p:nvPr/>
        </p:nvSpPr>
        <p:spPr>
          <a:xfrm>
            <a:off x="275850" y="1603275"/>
            <a:ext cx="12636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B7B7B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Arrive at municipality</a:t>
            </a:r>
          </a:p>
        </p:txBody>
      </p:sp>
      <p:sp>
        <p:nvSpPr>
          <p:cNvPr id="390" name="Shape 390"/>
          <p:cNvSpPr txBox="1"/>
          <p:nvPr/>
        </p:nvSpPr>
        <p:spPr>
          <a:xfrm>
            <a:off x="3527525" y="1865050"/>
            <a:ext cx="15702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</p:txBody>
      </p:sp>
      <p:cxnSp>
        <p:nvCxnSpPr>
          <p:cNvPr id="391" name="Shape 391"/>
          <p:cNvCxnSpPr/>
          <p:nvPr/>
        </p:nvCxnSpPr>
        <p:spPr>
          <a:xfrm rot="10800000">
            <a:off x="683800" y="2174650"/>
            <a:ext cx="0" cy="5403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92" name="Shape 392"/>
          <p:cNvCxnSpPr/>
          <p:nvPr/>
        </p:nvCxnSpPr>
        <p:spPr>
          <a:xfrm rot="10800000">
            <a:off x="1711375" y="2527550"/>
            <a:ext cx="0" cy="2421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93" name="Shape 393"/>
          <p:cNvCxnSpPr/>
          <p:nvPr/>
        </p:nvCxnSpPr>
        <p:spPr>
          <a:xfrm rot="10800000">
            <a:off x="2184550" y="2769500"/>
            <a:ext cx="0" cy="9399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94" name="Shape 394"/>
          <p:cNvCxnSpPr/>
          <p:nvPr/>
        </p:nvCxnSpPr>
        <p:spPr>
          <a:xfrm rot="10800000">
            <a:off x="2657725" y="1829750"/>
            <a:ext cx="0" cy="9399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95" name="Shape 395"/>
          <p:cNvCxnSpPr/>
          <p:nvPr/>
        </p:nvCxnSpPr>
        <p:spPr>
          <a:xfrm rot="10800000">
            <a:off x="3182063" y="2377250"/>
            <a:ext cx="0" cy="3924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96" name="Shape 396"/>
          <p:cNvCxnSpPr/>
          <p:nvPr/>
        </p:nvCxnSpPr>
        <p:spPr>
          <a:xfrm rot="10800000">
            <a:off x="3377900" y="2769525"/>
            <a:ext cx="0" cy="4203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97" name="Shape 397"/>
          <p:cNvSpPr txBox="1"/>
          <p:nvPr/>
        </p:nvSpPr>
        <p:spPr>
          <a:xfrm>
            <a:off x="2237750" y="125700"/>
            <a:ext cx="23142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0097A7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The festival is in collaboration with VIRK, Frivilligsentralen, local schools</a:t>
            </a:r>
          </a:p>
        </p:txBody>
      </p:sp>
      <p:sp>
        <p:nvSpPr>
          <p:cNvPr id="398" name="Shape 398"/>
          <p:cNvSpPr/>
          <p:nvPr/>
        </p:nvSpPr>
        <p:spPr>
          <a:xfrm>
            <a:off x="-294000" y="224775"/>
            <a:ext cx="2403300" cy="2766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99" name="Shape 399"/>
          <p:cNvSpPr txBox="1"/>
          <p:nvPr>
            <p:ph type="title"/>
          </p:nvPr>
        </p:nvSpPr>
        <p:spPr>
          <a:xfrm>
            <a:off x="311700" y="148575"/>
            <a:ext cx="1797600" cy="27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it works</a:t>
            </a:r>
          </a:p>
        </p:txBody>
      </p:sp>
      <p:sp>
        <p:nvSpPr>
          <p:cNvPr id="400" name="Shape 400"/>
          <p:cNvSpPr txBox="1"/>
          <p:nvPr/>
        </p:nvSpPr>
        <p:spPr>
          <a:xfrm>
            <a:off x="757000" y="3499125"/>
            <a:ext cx="10236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B7B7B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Move into their home</a:t>
            </a:r>
          </a:p>
        </p:txBody>
      </p:sp>
      <p:sp>
        <p:nvSpPr>
          <p:cNvPr id="401" name="Shape 401"/>
          <p:cNvSpPr txBox="1"/>
          <p:nvPr/>
        </p:nvSpPr>
        <p:spPr>
          <a:xfrm>
            <a:off x="2020600" y="3803150"/>
            <a:ext cx="16188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Get introduced with the program</a:t>
            </a:r>
          </a:p>
        </p:txBody>
      </p:sp>
      <p:sp>
        <p:nvSpPr>
          <p:cNvPr id="402" name="Shape 402"/>
          <p:cNvSpPr txBox="1"/>
          <p:nvPr/>
        </p:nvSpPr>
        <p:spPr>
          <a:xfrm>
            <a:off x="2152600" y="1480888"/>
            <a:ext cx="13548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Create a profile</a:t>
            </a:r>
          </a:p>
        </p:txBody>
      </p:sp>
      <p:sp>
        <p:nvSpPr>
          <p:cNvPr id="403" name="Shape 403"/>
          <p:cNvSpPr txBox="1"/>
          <p:nvPr/>
        </p:nvSpPr>
        <p:spPr>
          <a:xfrm>
            <a:off x="3054775" y="1829738"/>
            <a:ext cx="13548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Planning of the festival</a:t>
            </a:r>
          </a:p>
        </p:txBody>
      </p:sp>
      <p:sp>
        <p:nvSpPr>
          <p:cNvPr id="404" name="Shape 404"/>
          <p:cNvSpPr txBox="1"/>
          <p:nvPr/>
        </p:nvSpPr>
        <p:spPr>
          <a:xfrm>
            <a:off x="3155700" y="3178638"/>
            <a:ext cx="13548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People get assignments</a:t>
            </a:r>
          </a:p>
        </p:txBody>
      </p:sp>
      <p:sp>
        <p:nvSpPr>
          <p:cNvPr id="405" name="Shape 405"/>
          <p:cNvSpPr txBox="1"/>
          <p:nvPr/>
        </p:nvSpPr>
        <p:spPr>
          <a:xfrm>
            <a:off x="1423650" y="1688750"/>
            <a:ext cx="10995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VIRK</a:t>
            </a:r>
          </a:p>
          <a:p>
            <a:pPr lvl="0" rtl="0">
              <a:spcBef>
                <a:spcPts val="0"/>
              </a:spcBef>
              <a:buNone/>
            </a:pPr>
            <a:r>
              <a:rPr i="1"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Language Practice Work </a:t>
            </a:r>
          </a:p>
        </p:txBody>
      </p:sp>
      <p:sp>
        <p:nvSpPr>
          <p:cNvPr id="406" name="Shape 406"/>
          <p:cNvSpPr/>
          <p:nvPr/>
        </p:nvSpPr>
        <p:spPr>
          <a:xfrm>
            <a:off x="4329750" y="2426150"/>
            <a:ext cx="1618800" cy="68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7" name="Shape 407"/>
          <p:cNvSpPr txBox="1"/>
          <p:nvPr/>
        </p:nvSpPr>
        <p:spPr>
          <a:xfrm>
            <a:off x="4461750" y="2450138"/>
            <a:ext cx="13548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People to People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Festival</a:t>
            </a:r>
          </a:p>
        </p:txBody>
      </p:sp>
      <p:cxnSp>
        <p:nvCxnSpPr>
          <p:cNvPr id="408" name="Shape 408"/>
          <p:cNvCxnSpPr/>
          <p:nvPr/>
        </p:nvCxnSpPr>
        <p:spPr>
          <a:xfrm rot="10800000">
            <a:off x="6249100" y="2769638"/>
            <a:ext cx="1500" cy="6870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409" name="Shape 409"/>
          <p:cNvSpPr txBox="1"/>
          <p:nvPr/>
        </p:nvSpPr>
        <p:spPr>
          <a:xfrm>
            <a:off x="5870400" y="3504663"/>
            <a:ext cx="12636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Final meeting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 organizers</a:t>
            </a:r>
          </a:p>
        </p:txBody>
      </p:sp>
      <p:cxnSp>
        <p:nvCxnSpPr>
          <p:cNvPr id="410" name="Shape 410"/>
          <p:cNvCxnSpPr/>
          <p:nvPr/>
        </p:nvCxnSpPr>
        <p:spPr>
          <a:xfrm>
            <a:off x="6210325" y="2769650"/>
            <a:ext cx="30021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dot"/>
            <a:round/>
            <a:headEnd len="lg" w="lg" type="none"/>
            <a:tailEnd len="lg" w="lg" type="none"/>
          </a:ln>
        </p:spPr>
      </p:cxnSp>
      <p:cxnSp>
        <p:nvCxnSpPr>
          <p:cNvPr id="411" name="Shape 411"/>
          <p:cNvCxnSpPr/>
          <p:nvPr/>
        </p:nvCxnSpPr>
        <p:spPr>
          <a:xfrm rot="10800000">
            <a:off x="6451750" y="2101288"/>
            <a:ext cx="1500" cy="6870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412" name="Shape 412"/>
          <p:cNvSpPr txBox="1"/>
          <p:nvPr/>
        </p:nvSpPr>
        <p:spPr>
          <a:xfrm>
            <a:off x="5973100" y="1735820"/>
            <a:ext cx="12636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Public profile</a:t>
            </a:r>
          </a:p>
        </p:txBody>
      </p:sp>
      <p:sp>
        <p:nvSpPr>
          <p:cNvPr id="385" name="Shape 385"/>
          <p:cNvSpPr/>
          <p:nvPr/>
        </p:nvSpPr>
        <p:spPr>
          <a:xfrm>
            <a:off x="1634150" y="2696450"/>
            <a:ext cx="146400" cy="146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3" name="Shape 413"/>
          <p:cNvSpPr/>
          <p:nvPr/>
        </p:nvSpPr>
        <p:spPr>
          <a:xfrm>
            <a:off x="2111350" y="2696450"/>
            <a:ext cx="146400" cy="146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4" name="Shape 414"/>
          <p:cNvSpPr/>
          <p:nvPr/>
        </p:nvSpPr>
        <p:spPr>
          <a:xfrm>
            <a:off x="2584450" y="2696450"/>
            <a:ext cx="146400" cy="146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5" name="Shape 415"/>
          <p:cNvSpPr/>
          <p:nvPr/>
        </p:nvSpPr>
        <p:spPr>
          <a:xfrm>
            <a:off x="3098238" y="2700500"/>
            <a:ext cx="146400" cy="146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6" name="Shape 416"/>
          <p:cNvSpPr/>
          <p:nvPr/>
        </p:nvSpPr>
        <p:spPr>
          <a:xfrm>
            <a:off x="3304688" y="2700500"/>
            <a:ext cx="146400" cy="146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7" name="Shape 417"/>
          <p:cNvSpPr/>
          <p:nvPr/>
        </p:nvSpPr>
        <p:spPr>
          <a:xfrm>
            <a:off x="6176650" y="2696450"/>
            <a:ext cx="146400" cy="146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8" name="Shape 418"/>
          <p:cNvSpPr/>
          <p:nvPr/>
        </p:nvSpPr>
        <p:spPr>
          <a:xfrm>
            <a:off x="6375550" y="2696450"/>
            <a:ext cx="146400" cy="146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9" name="Shape 419"/>
          <p:cNvSpPr/>
          <p:nvPr/>
        </p:nvSpPr>
        <p:spPr>
          <a:xfrm>
            <a:off x="1063250" y="2696450"/>
            <a:ext cx="146400" cy="1464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Shape 4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3250" y="152400"/>
            <a:ext cx="6057498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Shape 4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6662" y="672875"/>
            <a:ext cx="4630677" cy="3100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/>
        </p:nvSpPr>
        <p:spPr>
          <a:xfrm>
            <a:off x="4866875" y="2420525"/>
            <a:ext cx="3414600" cy="112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1" name="Shape 431"/>
          <p:cNvSpPr/>
          <p:nvPr/>
        </p:nvSpPr>
        <p:spPr>
          <a:xfrm>
            <a:off x="4866875" y="1681025"/>
            <a:ext cx="3414600" cy="64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2" name="Shape 432"/>
          <p:cNvSpPr/>
          <p:nvPr/>
        </p:nvSpPr>
        <p:spPr>
          <a:xfrm>
            <a:off x="4866875" y="1149725"/>
            <a:ext cx="3414600" cy="44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433" name="Shape 433"/>
          <p:cNvGrpSpPr/>
          <p:nvPr/>
        </p:nvGrpSpPr>
        <p:grpSpPr>
          <a:xfrm>
            <a:off x="739331" y="1149728"/>
            <a:ext cx="3607846" cy="2881930"/>
            <a:chOff x="1543250" y="152400"/>
            <a:chExt cx="6057498" cy="4838700"/>
          </a:xfrm>
        </p:grpSpPr>
        <p:pic>
          <p:nvPicPr>
            <p:cNvPr id="434" name="Shape 4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43250" y="152400"/>
              <a:ext cx="6057498" cy="483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5" name="Shape 4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56662" y="672875"/>
              <a:ext cx="4630677" cy="310059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36" name="Shape 436"/>
          <p:cNvCxnSpPr/>
          <p:nvPr/>
        </p:nvCxnSpPr>
        <p:spPr>
          <a:xfrm>
            <a:off x="4512450" y="1370225"/>
            <a:ext cx="354600" cy="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37" name="Shape 437"/>
          <p:cNvCxnSpPr/>
          <p:nvPr/>
        </p:nvCxnSpPr>
        <p:spPr>
          <a:xfrm>
            <a:off x="4521100" y="1370225"/>
            <a:ext cx="0" cy="12708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38" name="Shape 438"/>
          <p:cNvCxnSpPr/>
          <p:nvPr/>
        </p:nvCxnSpPr>
        <p:spPr>
          <a:xfrm>
            <a:off x="3596125" y="2641025"/>
            <a:ext cx="924900" cy="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439" name="Shape 439"/>
          <p:cNvSpPr txBox="1"/>
          <p:nvPr>
            <p:ph idx="1" type="body"/>
          </p:nvPr>
        </p:nvSpPr>
        <p:spPr>
          <a:xfrm>
            <a:off x="5022475" y="2526850"/>
            <a:ext cx="3011400" cy="791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ource Sans Pro"/>
              <a:buChar char="-"/>
            </a:pPr>
            <a:r>
              <a:rPr lang="en" sz="12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Role in Festival: organizer, volunteer, participant (food, handicraft or idea).</a:t>
            </a:r>
          </a:p>
          <a:p>
            <a:pPr indent="-304800" lvl="0" marL="457200" rtl="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100000"/>
              <a:buFont typeface="Source Sans Pro"/>
              <a:buChar char="-"/>
            </a:pPr>
            <a:r>
              <a:rPr lang="en" sz="12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People to People certification</a:t>
            </a:r>
          </a:p>
          <a:p>
            <a:pPr lvl="0" rtl="0"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40" name="Shape 440"/>
          <p:cNvSpPr txBox="1"/>
          <p:nvPr>
            <p:ph idx="1" type="body"/>
          </p:nvPr>
        </p:nvSpPr>
        <p:spPr>
          <a:xfrm>
            <a:off x="5114525" y="1162700"/>
            <a:ext cx="2919300" cy="308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000000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Public Profile</a:t>
            </a:r>
          </a:p>
        </p:txBody>
      </p:sp>
      <p:sp>
        <p:nvSpPr>
          <p:cNvPr id="441" name="Shape 441"/>
          <p:cNvSpPr txBox="1"/>
          <p:nvPr>
            <p:ph idx="1" type="body"/>
          </p:nvPr>
        </p:nvSpPr>
        <p:spPr>
          <a:xfrm>
            <a:off x="5138375" y="1681025"/>
            <a:ext cx="2871600" cy="507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ource Sans Pro"/>
              <a:buChar char="-"/>
            </a:pPr>
            <a:r>
              <a:rPr lang="en" sz="12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Name</a:t>
            </a:r>
          </a:p>
          <a:p>
            <a:pPr indent="-304800" lvl="0" marL="457200" rtl="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100000"/>
              <a:buFont typeface="Source Sans Pro"/>
              <a:buChar char="-"/>
            </a:pPr>
            <a:r>
              <a:rPr lang="en" sz="12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Skills &amp; ambitions</a:t>
            </a:r>
          </a:p>
          <a:p>
            <a:pPr lvl="0" rtl="0"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Shape 4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4175" y="535950"/>
            <a:ext cx="3255047" cy="37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Shape 447"/>
          <p:cNvSpPr txBox="1"/>
          <p:nvPr/>
        </p:nvSpPr>
        <p:spPr>
          <a:xfrm>
            <a:off x="2372050" y="4375800"/>
            <a:ext cx="426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Improves chances of getting a job, helps you to contribute and  feeling integrated to the society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3" name="Shape 4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54" name="Shape 4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2500" y="-128250"/>
            <a:ext cx="9236500" cy="51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/>
          <p:nvPr>
            <p:ph idx="1" type="body"/>
          </p:nvPr>
        </p:nvSpPr>
        <p:spPr>
          <a:xfrm>
            <a:off x="986700" y="1637675"/>
            <a:ext cx="7360500" cy="3006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800"/>
              </a:spcAft>
              <a:buSzPct val="100000"/>
              <a:buFont typeface="Source Sans Pro"/>
              <a:buChar char="-"/>
            </a:pPr>
            <a:r>
              <a:rPr lang="en" sz="1400">
                <a:latin typeface="Source Sans Pro"/>
                <a:ea typeface="Source Sans Pro"/>
                <a:cs typeface="Source Sans Pro"/>
                <a:sym typeface="Source Sans Pro"/>
              </a:rPr>
              <a:t>Venue/Location Cost</a:t>
            </a:r>
          </a:p>
          <a:p>
            <a:pPr indent="-317500" lvl="0" marL="457200" rtl="0">
              <a:spcBef>
                <a:spcPts val="0"/>
              </a:spcBef>
              <a:spcAft>
                <a:spcPts val="800"/>
              </a:spcAft>
              <a:buSzPct val="100000"/>
              <a:buFont typeface="Source Sans Pro"/>
              <a:buChar char="-"/>
            </a:pPr>
            <a:r>
              <a:rPr lang="en" sz="1400">
                <a:latin typeface="Source Sans Pro"/>
                <a:ea typeface="Source Sans Pro"/>
                <a:cs typeface="Source Sans Pro"/>
                <a:sym typeface="Source Sans Pro"/>
              </a:rPr>
              <a:t>Marketing and Advertisement cost</a:t>
            </a:r>
          </a:p>
          <a:p>
            <a:pPr indent="-317500" lvl="0" marL="457200" rtl="0">
              <a:spcBef>
                <a:spcPts val="0"/>
              </a:spcBef>
              <a:spcAft>
                <a:spcPts val="800"/>
              </a:spcAft>
              <a:buSzPct val="100000"/>
              <a:buFont typeface="Source Sans Pro"/>
              <a:buChar char="-"/>
            </a:pPr>
            <a:r>
              <a:rPr lang="en" sz="1400">
                <a:latin typeface="Source Sans Pro"/>
                <a:ea typeface="Source Sans Pro"/>
                <a:cs typeface="Source Sans Pro"/>
                <a:sym typeface="Source Sans Pro"/>
              </a:rPr>
              <a:t>Administrative cost</a:t>
            </a:r>
          </a:p>
          <a:p>
            <a:pPr indent="-317500" lvl="0" marL="457200" rtl="0">
              <a:spcBef>
                <a:spcPts val="0"/>
              </a:spcBef>
              <a:spcAft>
                <a:spcPts val="800"/>
              </a:spcAft>
              <a:buSzPct val="100000"/>
              <a:buFont typeface="Source Sans Pro"/>
              <a:buChar char="-"/>
            </a:pPr>
            <a:r>
              <a:rPr lang="en" sz="1400">
                <a:latin typeface="Source Sans Pro"/>
                <a:ea typeface="Source Sans Pro"/>
                <a:cs typeface="Source Sans Pro"/>
                <a:sym typeface="Source Sans Pro"/>
              </a:rPr>
              <a:t>Audio/Visual Cost</a:t>
            </a:r>
          </a:p>
          <a:p>
            <a:pPr indent="-317500" lvl="0" marL="457200" rtl="0">
              <a:spcBef>
                <a:spcPts val="0"/>
              </a:spcBef>
              <a:spcAft>
                <a:spcPts val="800"/>
              </a:spcAft>
              <a:buSzPct val="100000"/>
              <a:buFont typeface="Source Sans Pro"/>
              <a:buChar char="-"/>
            </a:pPr>
            <a:r>
              <a:rPr lang="en" sz="1400">
                <a:latin typeface="Source Sans Pro"/>
                <a:ea typeface="Source Sans Pro"/>
                <a:cs typeface="Source Sans Pro"/>
                <a:sym typeface="Source Sans Pro"/>
              </a:rPr>
              <a:t>Toilets</a:t>
            </a:r>
          </a:p>
          <a:p>
            <a:pPr indent="-317500" lvl="0" marL="457200" rtl="0">
              <a:spcBef>
                <a:spcPts val="0"/>
              </a:spcBef>
              <a:spcAft>
                <a:spcPts val="800"/>
              </a:spcAft>
              <a:buSzPct val="100000"/>
              <a:buFont typeface="Source Sans Pro"/>
              <a:buChar char="-"/>
            </a:pPr>
            <a:r>
              <a:rPr lang="en" sz="1400">
                <a:latin typeface="Source Sans Pro"/>
                <a:ea typeface="Source Sans Pro"/>
                <a:cs typeface="Source Sans Pro"/>
                <a:sym typeface="Source Sans Pro"/>
              </a:rPr>
              <a:t>Internet</a:t>
            </a:r>
          </a:p>
          <a:p>
            <a:pPr indent="-317500" lvl="0" marL="457200" rtl="0">
              <a:spcBef>
                <a:spcPts val="0"/>
              </a:spcBef>
              <a:spcAft>
                <a:spcPts val="800"/>
              </a:spcAft>
              <a:buSzPct val="100000"/>
              <a:buFont typeface="Source Sans Pro"/>
              <a:buChar char="-"/>
            </a:pPr>
            <a:r>
              <a:rPr lang="en" sz="1400">
                <a:latin typeface="Source Sans Pro"/>
                <a:ea typeface="Source Sans Pro"/>
                <a:cs typeface="Source Sans Pro"/>
                <a:sym typeface="Source Sans Pro"/>
              </a:rPr>
              <a:t>Security</a:t>
            </a:r>
          </a:p>
        </p:txBody>
      </p:sp>
      <p:sp>
        <p:nvSpPr>
          <p:cNvPr id="460" name="Shape 460"/>
          <p:cNvSpPr txBox="1"/>
          <p:nvPr>
            <p:ph idx="4294967295" type="subTitle"/>
          </p:nvPr>
        </p:nvSpPr>
        <p:spPr>
          <a:xfrm>
            <a:off x="986700" y="905075"/>
            <a:ext cx="4434600" cy="563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Budgets &amp; Funds</a:t>
            </a:r>
          </a:p>
        </p:txBody>
      </p:sp>
      <p:sp>
        <p:nvSpPr>
          <p:cNvPr id="461" name="Shape 461"/>
          <p:cNvSpPr/>
          <p:nvPr/>
        </p:nvSpPr>
        <p:spPr>
          <a:xfrm>
            <a:off x="-294000" y="224775"/>
            <a:ext cx="2403300" cy="27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462" name="Shape 462"/>
          <p:cNvSpPr txBox="1"/>
          <p:nvPr>
            <p:ph type="title"/>
          </p:nvPr>
        </p:nvSpPr>
        <p:spPr>
          <a:xfrm>
            <a:off x="311700" y="148575"/>
            <a:ext cx="1797600" cy="27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People to People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Shape 4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263" y="1333975"/>
            <a:ext cx="8623475" cy="3678550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Shape 468"/>
          <p:cNvSpPr txBox="1"/>
          <p:nvPr>
            <p:ph idx="4294967295" type="subTitle"/>
          </p:nvPr>
        </p:nvSpPr>
        <p:spPr>
          <a:xfrm>
            <a:off x="198825" y="694375"/>
            <a:ext cx="5222400" cy="563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Cost</a:t>
            </a:r>
          </a:p>
        </p:txBody>
      </p:sp>
      <p:sp>
        <p:nvSpPr>
          <p:cNvPr id="469" name="Shape 469"/>
          <p:cNvSpPr/>
          <p:nvPr/>
        </p:nvSpPr>
        <p:spPr>
          <a:xfrm>
            <a:off x="-294000" y="224775"/>
            <a:ext cx="2403300" cy="27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470" name="Shape 470"/>
          <p:cNvSpPr txBox="1"/>
          <p:nvPr>
            <p:ph type="title"/>
          </p:nvPr>
        </p:nvSpPr>
        <p:spPr>
          <a:xfrm>
            <a:off x="311700" y="224775"/>
            <a:ext cx="1797600" cy="276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People to People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Shape 4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725" y="1530863"/>
            <a:ext cx="8820550" cy="2081775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Shape 476"/>
          <p:cNvSpPr txBox="1"/>
          <p:nvPr>
            <p:ph idx="4294967295" type="subTitle"/>
          </p:nvPr>
        </p:nvSpPr>
        <p:spPr>
          <a:xfrm>
            <a:off x="198825" y="905075"/>
            <a:ext cx="5222400" cy="563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Revenue</a:t>
            </a:r>
          </a:p>
        </p:txBody>
      </p:sp>
      <p:sp>
        <p:nvSpPr>
          <p:cNvPr id="477" name="Shape 477"/>
          <p:cNvSpPr/>
          <p:nvPr/>
        </p:nvSpPr>
        <p:spPr>
          <a:xfrm>
            <a:off x="-294000" y="224775"/>
            <a:ext cx="2403300" cy="27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478" name="Shape 478"/>
          <p:cNvSpPr txBox="1"/>
          <p:nvPr>
            <p:ph type="title"/>
          </p:nvPr>
        </p:nvSpPr>
        <p:spPr>
          <a:xfrm>
            <a:off x="311700" y="224775"/>
            <a:ext cx="1797600" cy="276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People to People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-294000" y="224775"/>
            <a:ext cx="2403300" cy="27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77" name="Shape 77"/>
          <p:cNvSpPr txBox="1"/>
          <p:nvPr>
            <p:ph type="title"/>
          </p:nvPr>
        </p:nvSpPr>
        <p:spPr>
          <a:xfrm>
            <a:off x="311700" y="148575"/>
            <a:ext cx="1797600" cy="27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Refugee +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1426650" y="1071900"/>
            <a:ext cx="6290700" cy="1711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Source Sans Pro Light"/>
                <a:ea typeface="Source Sans Pro Light"/>
                <a:cs typeface="Source Sans Pro Light"/>
                <a:sym typeface="Source Sans Pro Light"/>
              </a:rPr>
              <a:t>Refugee Work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ct val="100000"/>
              <a:buFont typeface="Source Sans Pro Light"/>
            </a:pPr>
            <a:r>
              <a:rPr lang="en" sz="14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Web based guide</a:t>
            </a:r>
            <a:r>
              <a:rPr lang="en" sz="1400">
                <a:latin typeface="Source Sans Pro Light"/>
                <a:ea typeface="Source Sans Pro Light"/>
                <a:cs typeface="Source Sans Pro Light"/>
                <a:sym typeface="Source Sans Pro Light"/>
              </a:rPr>
              <a:t> for job seekers to learn about topics in job searching: unwritten rules, how to write applications/cv, among other</a:t>
            </a:r>
          </a:p>
          <a:p>
            <a:pPr indent="-317500" lvl="0" marL="457200" rtl="0">
              <a:spcBef>
                <a:spcPts val="0"/>
              </a:spcBef>
              <a:buSzPct val="100000"/>
              <a:buFont typeface="Source Sans Pro Light"/>
            </a:pPr>
            <a:r>
              <a:rPr lang="en" sz="14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Mentoring program</a:t>
            </a:r>
            <a:r>
              <a:rPr lang="en" sz="1400">
                <a:latin typeface="Source Sans Pro Light"/>
                <a:ea typeface="Source Sans Pro Light"/>
                <a:cs typeface="Source Sans Pro Light"/>
                <a:sym typeface="Source Sans Pro Light"/>
              </a:rPr>
              <a:t>, pairing with norwegian people who have previous experience</a:t>
            </a:r>
          </a:p>
        </p:txBody>
      </p:sp>
      <p:cxnSp>
        <p:nvCxnSpPr>
          <p:cNvPr id="79" name="Shape 79"/>
          <p:cNvCxnSpPr/>
          <p:nvPr/>
        </p:nvCxnSpPr>
        <p:spPr>
          <a:xfrm>
            <a:off x="1849925" y="3349725"/>
            <a:ext cx="1322700" cy="129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80" name="Shape 80"/>
          <p:cNvSpPr/>
          <p:nvPr/>
        </p:nvSpPr>
        <p:spPr>
          <a:xfrm>
            <a:off x="2828575" y="2982375"/>
            <a:ext cx="734700" cy="734700"/>
          </a:xfrm>
          <a:prstGeom prst="ellipse">
            <a:avLst/>
          </a:prstGeom>
          <a:solidFill>
            <a:schemeClr val="accent5"/>
          </a:solidFill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 txBox="1"/>
          <p:nvPr>
            <p:ph type="title"/>
          </p:nvPr>
        </p:nvSpPr>
        <p:spPr>
          <a:xfrm>
            <a:off x="1579050" y="3845250"/>
            <a:ext cx="954900" cy="675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Refugee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Home</a:t>
            </a:r>
          </a:p>
        </p:txBody>
      </p:sp>
      <p:sp>
        <p:nvSpPr>
          <p:cNvPr id="82" name="Shape 82"/>
          <p:cNvSpPr txBox="1"/>
          <p:nvPr>
            <p:ph type="title"/>
          </p:nvPr>
        </p:nvSpPr>
        <p:spPr>
          <a:xfrm>
            <a:off x="2828575" y="3845250"/>
            <a:ext cx="954900" cy="675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Refugee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Work</a:t>
            </a:r>
          </a:p>
        </p:txBody>
      </p:sp>
      <p:sp>
        <p:nvSpPr>
          <p:cNvPr id="83" name="Shape 83"/>
          <p:cNvSpPr/>
          <p:nvPr/>
        </p:nvSpPr>
        <p:spPr>
          <a:xfrm>
            <a:off x="1579050" y="2988825"/>
            <a:ext cx="734700" cy="7347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1275" y="3128957"/>
            <a:ext cx="470250" cy="454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0800" y="3128957"/>
            <a:ext cx="470250" cy="454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/>
          <p:nvPr>
            <p:ph type="title"/>
          </p:nvPr>
        </p:nvSpPr>
        <p:spPr>
          <a:xfrm>
            <a:off x="1388100" y="1322550"/>
            <a:ext cx="6367800" cy="2498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latin typeface="Source Sans Pro"/>
                <a:ea typeface="Source Sans Pro"/>
                <a:cs typeface="Source Sans Pro"/>
                <a:sym typeface="Source Sans Pro"/>
              </a:rPr>
              <a:t>Revenue - Cost = NOK-117.800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3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chemeClr val="accent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Worth the money!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Shape 4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3965" y="890975"/>
            <a:ext cx="1267473" cy="1995323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Shape 489"/>
          <p:cNvSpPr txBox="1"/>
          <p:nvPr>
            <p:ph idx="4294967295" type="subTitle"/>
          </p:nvPr>
        </p:nvSpPr>
        <p:spPr>
          <a:xfrm>
            <a:off x="356400" y="3261513"/>
            <a:ext cx="8431200" cy="563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0097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People to People</a:t>
            </a:r>
          </a:p>
        </p:txBody>
      </p:sp>
      <p:pic>
        <p:nvPicPr>
          <p:cNvPr id="490" name="Shape 4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9062" y="914875"/>
            <a:ext cx="1728575" cy="199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Shape 4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3187" y="1213800"/>
            <a:ext cx="1176107" cy="1995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/>
          <p:nvPr>
            <p:ph idx="4294967295" type="subTitle"/>
          </p:nvPr>
        </p:nvSpPr>
        <p:spPr>
          <a:xfrm>
            <a:off x="2250800" y="1711025"/>
            <a:ext cx="4434600" cy="1829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Tusen Takk!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chemeClr val="accent5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Thank you!</a:t>
            </a:r>
          </a:p>
        </p:txBody>
      </p:sp>
      <p:sp>
        <p:nvSpPr>
          <p:cNvPr id="497" name="Shape 497"/>
          <p:cNvSpPr txBox="1"/>
          <p:nvPr>
            <p:ph idx="4294967295" type="body"/>
          </p:nvPr>
        </p:nvSpPr>
        <p:spPr>
          <a:xfrm>
            <a:off x="311700" y="4134400"/>
            <a:ext cx="2967000" cy="679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300"/>
              </a:spcAft>
              <a:buNone/>
            </a:pPr>
            <a:r>
              <a:rPr lang="en" sz="1000">
                <a:latin typeface="Source Sans Pro Light"/>
                <a:ea typeface="Source Sans Pro Light"/>
                <a:cs typeface="Source Sans Pro Light"/>
                <a:sym typeface="Source Sans Pro Light"/>
              </a:rPr>
              <a:t>Inge Jenssen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" sz="1000">
                <a:latin typeface="Source Sans Pro Light"/>
                <a:ea typeface="Source Sans Pro Light"/>
                <a:cs typeface="Source Sans Pro Light"/>
                <a:sym typeface="Source Sans Pro Light"/>
              </a:rPr>
              <a:t>Md Salman Oahed</a:t>
            </a:r>
          </a:p>
          <a:p>
            <a:pPr lvl="0" rtl="0">
              <a:spcBef>
                <a:spcPts val="0"/>
              </a:spcBef>
              <a:spcAft>
                <a:spcPts val="300"/>
              </a:spcAft>
              <a:buNone/>
            </a:pP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UiA -</a:t>
            </a:r>
          </a:p>
        </p:txBody>
      </p:sp>
      <p:sp>
        <p:nvSpPr>
          <p:cNvPr id="498" name="Shape 498"/>
          <p:cNvSpPr txBox="1"/>
          <p:nvPr>
            <p:ph idx="4294967295" type="body"/>
          </p:nvPr>
        </p:nvSpPr>
        <p:spPr>
          <a:xfrm>
            <a:off x="5865300" y="4134400"/>
            <a:ext cx="2967000" cy="679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spcAft>
                <a:spcPts val="300"/>
              </a:spcAft>
              <a:buNone/>
            </a:pPr>
            <a:r>
              <a:rPr lang="en" sz="1000">
                <a:latin typeface="Source Sans Pro Light"/>
                <a:ea typeface="Source Sans Pro Light"/>
                <a:cs typeface="Source Sans Pro Light"/>
                <a:sym typeface="Source Sans Pro Light"/>
              </a:rPr>
              <a:t>Paulina Buvinic</a:t>
            </a:r>
          </a:p>
          <a:p>
            <a:pPr lvl="0" rtl="0" algn="r">
              <a:spcBef>
                <a:spcPts val="0"/>
              </a:spcBef>
              <a:spcAft>
                <a:spcPts val="300"/>
              </a:spcAft>
              <a:buNone/>
            </a:pPr>
            <a:r>
              <a:rPr lang="en" sz="1000">
                <a:latin typeface="Source Sans Pro Light"/>
                <a:ea typeface="Source Sans Pro Light"/>
                <a:cs typeface="Source Sans Pro Light"/>
                <a:sym typeface="Source Sans Pro Light"/>
              </a:rPr>
              <a:t>Frida Støveren</a:t>
            </a:r>
          </a:p>
          <a:p>
            <a:pPr lvl="0" rtl="0" algn="r">
              <a:spcBef>
                <a:spcPts val="0"/>
              </a:spcBef>
              <a:spcAft>
                <a:spcPts val="300"/>
              </a:spcAft>
              <a:buNone/>
            </a:pP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- AHO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-294000" y="224775"/>
            <a:ext cx="2403300" cy="2766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91" name="Shape 91"/>
          <p:cNvSpPr txBox="1"/>
          <p:nvPr>
            <p:ph type="title"/>
          </p:nvPr>
        </p:nvSpPr>
        <p:spPr>
          <a:xfrm>
            <a:off x="235500" y="148575"/>
            <a:ext cx="1797600" cy="27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Project Challenge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1426650" y="1715850"/>
            <a:ext cx="6290700" cy="1349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How can we increase the employment rate of low educated refugees in the municipalities outside the cities?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b="0" l="11413" r="16897" t="0"/>
          <a:stretch/>
        </p:blipFill>
        <p:spPr>
          <a:xfrm>
            <a:off x="4043800" y="-168825"/>
            <a:ext cx="5100198" cy="533569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/>
          <p:nvPr/>
        </p:nvSpPr>
        <p:spPr>
          <a:xfrm>
            <a:off x="-294000" y="224775"/>
            <a:ext cx="2403300" cy="2766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>
            <a:off x="311700" y="148575"/>
            <a:ext cx="1797600" cy="27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Research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89825" y="1743375"/>
            <a:ext cx="3237600" cy="2122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Font typeface="Source Sans Pro Light"/>
            </a:pPr>
            <a:r>
              <a:rPr lang="en">
                <a:latin typeface="Source Sans Pro Light"/>
                <a:ea typeface="Source Sans Pro Light"/>
                <a:cs typeface="Source Sans Pro Light"/>
                <a:sym typeface="Source Sans Pro Light"/>
              </a:rPr>
              <a:t>Refugees living in Risør (#6)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Font typeface="Source Sans Pro Light"/>
            </a:pPr>
            <a:r>
              <a:rPr lang="en">
                <a:latin typeface="Source Sans Pro Light"/>
                <a:ea typeface="Source Sans Pro Light"/>
                <a:cs typeface="Source Sans Pro Light"/>
                <a:sym typeface="Source Sans Pro Light"/>
              </a:rPr>
              <a:t>NAV and Municipality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Font typeface="Source Sans Pro Light"/>
            </a:pPr>
            <a:r>
              <a:rPr lang="en">
                <a:latin typeface="Source Sans Pro Light"/>
                <a:ea typeface="Source Sans Pro Light"/>
                <a:cs typeface="Source Sans Pro Light"/>
                <a:sym typeface="Source Sans Pro Light"/>
              </a:rPr>
              <a:t>Risør Frivilligsentral</a:t>
            </a:r>
          </a:p>
          <a:p>
            <a:pPr indent="-342900" lvl="0" marL="457200" rtl="0">
              <a:spcBef>
                <a:spcPts val="0"/>
              </a:spcBef>
              <a:buFont typeface="Source Sans Pro Light"/>
            </a:pPr>
            <a:r>
              <a:rPr lang="en">
                <a:latin typeface="Source Sans Pro Light"/>
                <a:ea typeface="Source Sans Pro Light"/>
                <a:cs typeface="Source Sans Pro Light"/>
                <a:sym typeface="Source Sans Pro Light"/>
              </a:rPr>
              <a:t>Local business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3303638" y="3187425"/>
            <a:ext cx="1202100" cy="1202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3303638" y="1807925"/>
            <a:ext cx="1202100" cy="1202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709700" y="3250200"/>
            <a:ext cx="1202100" cy="1202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709688" y="1807913"/>
            <a:ext cx="1202100" cy="1202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/>
        </p:nvSpPr>
        <p:spPr>
          <a:xfrm>
            <a:off x="607775" y="349525"/>
            <a:ext cx="2982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chemeClr val="accent5"/>
              </a:solidFill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607775" y="915750"/>
            <a:ext cx="2184300" cy="11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What employers in Risør are looking for...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111" name="Shape 111"/>
          <p:cNvSpPr txBox="1"/>
          <p:nvPr/>
        </p:nvSpPr>
        <p:spPr>
          <a:xfrm>
            <a:off x="3364400" y="2126675"/>
            <a:ext cx="10806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HAVE</a:t>
            </a:r>
            <a:r>
              <a:rPr lang="en" sz="11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A</a:t>
            </a:r>
            <a:r>
              <a:rPr lang="en" sz="11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lang="en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FRIEND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3364388" y="3535163"/>
            <a:ext cx="10806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FULL TIME JOB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709675" y="2217575"/>
            <a:ext cx="12021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LANGUAGE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770450" y="3659838"/>
            <a:ext cx="10806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NETWORK</a:t>
            </a:r>
          </a:p>
        </p:txBody>
      </p:sp>
      <p:sp>
        <p:nvSpPr>
          <p:cNvPr id="115" name="Shape 115"/>
          <p:cNvSpPr/>
          <p:nvPr/>
        </p:nvSpPr>
        <p:spPr>
          <a:xfrm>
            <a:off x="-294000" y="224775"/>
            <a:ext cx="2403300" cy="2766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16" name="Shape 116"/>
          <p:cNvSpPr txBox="1"/>
          <p:nvPr>
            <p:ph type="title"/>
          </p:nvPr>
        </p:nvSpPr>
        <p:spPr>
          <a:xfrm>
            <a:off x="311700" y="148575"/>
            <a:ext cx="1797600" cy="27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Main f</a:t>
            </a:r>
            <a:r>
              <a:rPr lang="en"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indings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3303650" y="915750"/>
            <a:ext cx="2085300" cy="11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What refugees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want...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cxnSp>
        <p:nvCxnSpPr>
          <p:cNvPr id="118" name="Shape 118"/>
          <p:cNvCxnSpPr>
            <a:stCxn id="107" idx="0"/>
            <a:endCxn id="108" idx="4"/>
          </p:cNvCxnSpPr>
          <p:nvPr/>
        </p:nvCxnSpPr>
        <p:spPr>
          <a:xfrm rot="10800000">
            <a:off x="1310750" y="3009900"/>
            <a:ext cx="0" cy="2403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9" name="Shape 119"/>
          <p:cNvCxnSpPr>
            <a:stCxn id="105" idx="0"/>
            <a:endCxn id="106" idx="4"/>
          </p:cNvCxnSpPr>
          <p:nvPr/>
        </p:nvCxnSpPr>
        <p:spPr>
          <a:xfrm rot="10800000">
            <a:off x="3904688" y="3010125"/>
            <a:ext cx="0" cy="1773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20" name="Shape 120"/>
          <p:cNvSpPr/>
          <p:nvPr/>
        </p:nvSpPr>
        <p:spPr>
          <a:xfrm>
            <a:off x="5388950" y="2861850"/>
            <a:ext cx="3397800" cy="1978800"/>
          </a:xfrm>
          <a:prstGeom prst="wedgeRectCallout">
            <a:avLst>
              <a:gd fmla="val -60784" name="adj1"/>
              <a:gd fmla="val -21133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 txBox="1"/>
          <p:nvPr/>
        </p:nvSpPr>
        <p:spPr>
          <a:xfrm>
            <a:off x="5666300" y="3126100"/>
            <a:ext cx="2843100" cy="14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“I´m not thinking of the future; I only want a job to get started.”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Refugee man, 28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5205850" y="772050"/>
            <a:ext cx="3397800" cy="1841400"/>
          </a:xfrm>
          <a:prstGeom prst="wedgeRectCallout">
            <a:avLst>
              <a:gd fmla="val -60784" name="adj1"/>
              <a:gd fmla="val -21133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 txBox="1"/>
          <p:nvPr/>
        </p:nvSpPr>
        <p:spPr>
          <a:xfrm>
            <a:off x="5532075" y="975750"/>
            <a:ext cx="2843100" cy="14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“I need someone to encourage me, or else I will stay home”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Refugee woman, 23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400"/>
          </a:p>
        </p:txBody>
      </p:sp>
      <p:sp>
        <p:nvSpPr>
          <p:cNvPr id="128" name="Shape 128"/>
          <p:cNvSpPr/>
          <p:nvPr/>
        </p:nvSpPr>
        <p:spPr>
          <a:xfrm>
            <a:off x="-294000" y="224775"/>
            <a:ext cx="2403300" cy="2766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29" name="Shape 129"/>
          <p:cNvSpPr txBox="1"/>
          <p:nvPr>
            <p:ph type="title"/>
          </p:nvPr>
        </p:nvSpPr>
        <p:spPr>
          <a:xfrm>
            <a:off x="311700" y="148575"/>
            <a:ext cx="1797600" cy="27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Main f</a:t>
            </a:r>
            <a:r>
              <a:rPr lang="en"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indings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557050" y="1093100"/>
            <a:ext cx="2967000" cy="1702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>
                <a:latin typeface="Source Sans Pro Light"/>
                <a:ea typeface="Source Sans Pro Light"/>
                <a:cs typeface="Source Sans Pro Light"/>
                <a:sym typeface="Source Sans Pro Light"/>
              </a:rPr>
              <a:t>Risør activities: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ct val="100000"/>
              <a:buFont typeface="Source Sans Pro Light"/>
            </a:pPr>
            <a:r>
              <a:rPr lang="en" sz="1400">
                <a:latin typeface="Source Sans Pro Light"/>
                <a:ea typeface="Source Sans Pro Light"/>
                <a:cs typeface="Source Sans Pro Light"/>
                <a:sym typeface="Source Sans Pro Light"/>
              </a:rPr>
              <a:t>Two Knitting club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ct val="100000"/>
              <a:buFont typeface="Source Sans Pro Light"/>
            </a:pPr>
            <a:r>
              <a:rPr lang="en" sz="1400">
                <a:latin typeface="Source Sans Pro Light"/>
                <a:ea typeface="Source Sans Pro Light"/>
                <a:cs typeface="Source Sans Pro Light"/>
                <a:sym typeface="Source Sans Pro Light"/>
              </a:rPr>
              <a:t>Womans club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ct val="100000"/>
              <a:buFont typeface="Source Sans Pro Light"/>
            </a:pPr>
            <a:r>
              <a:rPr lang="en" sz="1400">
                <a:latin typeface="Source Sans Pro Light"/>
                <a:ea typeface="Source Sans Pro Light"/>
                <a:cs typeface="Source Sans Pro Light"/>
                <a:sym typeface="Source Sans Pro Light"/>
              </a:rPr>
              <a:t>Reading to elderly and kids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ct val="100000"/>
              <a:buFont typeface="Source Sans Pro Light"/>
            </a:pPr>
            <a:r>
              <a:rPr lang="en" sz="1400">
                <a:latin typeface="Source Sans Pro Light"/>
                <a:ea typeface="Source Sans Pro Light"/>
                <a:cs typeface="Source Sans Pro Light"/>
                <a:sym typeface="Source Sans Pro Light"/>
              </a:rPr>
              <a:t>Language café</a:t>
            </a:r>
            <a:r>
              <a:rPr lang="en" sz="1400"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</a:p>
          <a:p>
            <a:pPr indent="-317500" lvl="0" marL="457200" rtl="0">
              <a:spcBef>
                <a:spcPts val="0"/>
              </a:spcBef>
              <a:buSzPct val="100000"/>
              <a:buFont typeface="Source Sans Pro Light"/>
            </a:pPr>
            <a:r>
              <a:rPr lang="en" sz="1400">
                <a:latin typeface="Source Sans Pro Light"/>
                <a:ea typeface="Source Sans Pro Light"/>
                <a:cs typeface="Source Sans Pro Light"/>
                <a:sym typeface="Source Sans Pro Light"/>
              </a:rPr>
              <a:t>...</a:t>
            </a:r>
          </a:p>
        </p:txBody>
      </p:sp>
      <p:sp>
        <p:nvSpPr>
          <p:cNvPr id="131" name="Shape 131"/>
          <p:cNvSpPr/>
          <p:nvPr/>
        </p:nvSpPr>
        <p:spPr>
          <a:xfrm>
            <a:off x="5205850" y="2733750"/>
            <a:ext cx="3397800" cy="1637700"/>
          </a:xfrm>
          <a:prstGeom prst="wedgeRectCallout">
            <a:avLst>
              <a:gd fmla="val -60784" name="adj1"/>
              <a:gd fmla="val -21133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 txBox="1"/>
          <p:nvPr/>
        </p:nvSpPr>
        <p:spPr>
          <a:xfrm>
            <a:off x="5532075" y="2937450"/>
            <a:ext cx="2843100" cy="14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“I don’t want to go alone to these activities”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Refugee woman, 23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5205850" y="772050"/>
            <a:ext cx="3397800" cy="2480400"/>
          </a:xfrm>
          <a:prstGeom prst="wedgeRectCallout">
            <a:avLst>
              <a:gd fmla="val -60784" name="adj1"/>
              <a:gd fmla="val -21133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 txBox="1"/>
          <p:nvPr/>
        </p:nvSpPr>
        <p:spPr>
          <a:xfrm>
            <a:off x="461850" y="2994925"/>
            <a:ext cx="4188000" cy="11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It’s not about </a:t>
            </a:r>
            <a:r>
              <a:rPr lang="en" sz="1600">
                <a:solidFill>
                  <a:schemeClr val="dk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just creating</a:t>
            </a:r>
            <a:r>
              <a:rPr lang="en"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the spaces</a:t>
            </a:r>
          </a:p>
          <a:p>
            <a:pPr lvl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It’s about how they are design (interactions, incentives)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400"/>
          </a:p>
        </p:txBody>
      </p:sp>
      <p:sp>
        <p:nvSpPr>
          <p:cNvPr id="139" name="Shape 139"/>
          <p:cNvSpPr txBox="1"/>
          <p:nvPr/>
        </p:nvSpPr>
        <p:spPr>
          <a:xfrm>
            <a:off x="5532075" y="1093100"/>
            <a:ext cx="2843100" cy="14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“It’s about how they meet in the meeting spaces and  how they interact… sometimes they just need a little push”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Frivilligsentral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400"/>
          </a:p>
        </p:txBody>
      </p:sp>
      <p:sp>
        <p:nvSpPr>
          <p:cNvPr id="140" name="Shape 140"/>
          <p:cNvSpPr/>
          <p:nvPr/>
        </p:nvSpPr>
        <p:spPr>
          <a:xfrm>
            <a:off x="-294000" y="224775"/>
            <a:ext cx="2403300" cy="2766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41" name="Shape 141"/>
          <p:cNvSpPr txBox="1"/>
          <p:nvPr>
            <p:ph type="title"/>
          </p:nvPr>
        </p:nvSpPr>
        <p:spPr>
          <a:xfrm>
            <a:off x="311700" y="148575"/>
            <a:ext cx="1797600" cy="27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Main findings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557050" y="1093100"/>
            <a:ext cx="2967000" cy="1702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>
                <a:latin typeface="Source Sans Pro Light"/>
                <a:ea typeface="Source Sans Pro Light"/>
                <a:cs typeface="Source Sans Pro Light"/>
                <a:sym typeface="Source Sans Pro Light"/>
              </a:rPr>
              <a:t>Risør activities: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ct val="100000"/>
              <a:buFont typeface="Source Sans Pro Light"/>
            </a:pPr>
            <a:r>
              <a:rPr lang="en" sz="1400">
                <a:latin typeface="Source Sans Pro Light"/>
                <a:ea typeface="Source Sans Pro Light"/>
                <a:cs typeface="Source Sans Pro Light"/>
                <a:sym typeface="Source Sans Pro Light"/>
              </a:rPr>
              <a:t>Two Knitting club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ct val="100000"/>
              <a:buFont typeface="Source Sans Pro Light"/>
            </a:pPr>
            <a:r>
              <a:rPr lang="en" sz="1400">
                <a:latin typeface="Source Sans Pro Light"/>
                <a:ea typeface="Source Sans Pro Light"/>
                <a:cs typeface="Source Sans Pro Light"/>
                <a:sym typeface="Source Sans Pro Light"/>
              </a:rPr>
              <a:t>Womans club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ct val="100000"/>
              <a:buFont typeface="Source Sans Pro Light"/>
            </a:pPr>
            <a:r>
              <a:rPr lang="en" sz="1400">
                <a:latin typeface="Source Sans Pro Light"/>
                <a:ea typeface="Source Sans Pro Light"/>
                <a:cs typeface="Source Sans Pro Light"/>
                <a:sym typeface="Source Sans Pro Light"/>
              </a:rPr>
              <a:t>Reading to elderly and kids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ct val="100000"/>
              <a:buFont typeface="Source Sans Pro Light"/>
            </a:pPr>
            <a:r>
              <a:rPr lang="en" sz="1400">
                <a:latin typeface="Source Sans Pro Light"/>
                <a:ea typeface="Source Sans Pro Light"/>
                <a:cs typeface="Source Sans Pro Light"/>
                <a:sym typeface="Source Sans Pro Light"/>
              </a:rPr>
              <a:t>Language café </a:t>
            </a:r>
          </a:p>
          <a:p>
            <a:pPr indent="-317500" lvl="0" marL="457200" rtl="0">
              <a:spcBef>
                <a:spcPts val="0"/>
              </a:spcBef>
              <a:buSzPct val="100000"/>
              <a:buFont typeface="Source Sans Pro Light"/>
            </a:pPr>
            <a:r>
              <a:rPr lang="en" sz="1400">
                <a:latin typeface="Source Sans Pro Light"/>
                <a:ea typeface="Source Sans Pro Light"/>
                <a:cs typeface="Source Sans Pro Light"/>
                <a:sym typeface="Source Sans Pro Light"/>
              </a:rPr>
              <a:t>...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1461600" y="780488"/>
            <a:ext cx="62208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t</a:t>
            </a:r>
            <a:r>
              <a:rPr lang="en" sz="1400">
                <a:solidFill>
                  <a:srgbClr val="000000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he need of the user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427975" y="1737113"/>
            <a:ext cx="8520600" cy="2625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Practice the language 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Build network 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Feel valuable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Show their skills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49" name="Shape 149"/>
          <p:cNvCxnSpPr/>
          <p:nvPr/>
        </p:nvCxnSpPr>
        <p:spPr>
          <a:xfrm>
            <a:off x="3949350" y="1353188"/>
            <a:ext cx="12453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5D1C1564236946A779F7826F8EF7DF" ma:contentTypeVersion="16" ma:contentTypeDescription="Create a new document." ma:contentTypeScope="" ma:versionID="2c2d76d34a452111bd32595c0e2eaf04">
  <xsd:schema xmlns:xsd="http://www.w3.org/2001/XMLSchema" xmlns:xs="http://www.w3.org/2001/XMLSchema" xmlns:p="http://schemas.microsoft.com/office/2006/metadata/properties" xmlns:ns2="788fa1f9-ed46-4610-b0ba-6f4176deed31" xmlns:ns3="4c2ee7e4-eebc-493a-a9ea-7a44f2de7fa6" targetNamespace="http://schemas.microsoft.com/office/2006/metadata/properties" ma:root="true" ma:fieldsID="67cd8c13d516c478a62cb196595f839d" ns2:_="" ns3:_="">
    <xsd:import namespace="788fa1f9-ed46-4610-b0ba-6f4176deed31"/>
    <xsd:import namespace="4c2ee7e4-eebc-493a-a9ea-7a44f2de7f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8fa1f9-ed46-4610-b0ba-6f4176deed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6af8f8e-1e45-4bcb-8b90-291e597263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ee7e4-eebc-493a-a9ea-7a44f2de7fa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3683149-706d-44c1-9d31-7db1568990f6}" ma:internalName="TaxCatchAll" ma:showField="CatchAllData" ma:web="4c2ee7e4-eebc-493a-a9ea-7a44f2de7f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8fa1f9-ed46-4610-b0ba-6f4176deed31">
      <Terms xmlns="http://schemas.microsoft.com/office/infopath/2007/PartnerControls"/>
    </lcf76f155ced4ddcb4097134ff3c332f>
    <TaxCatchAll xmlns="4c2ee7e4-eebc-493a-a9ea-7a44f2de7fa6" xsi:nil="true"/>
  </documentManagement>
</p:properties>
</file>

<file path=customXml/itemProps1.xml><?xml version="1.0" encoding="utf-8"?>
<ds:datastoreItem xmlns:ds="http://schemas.openxmlformats.org/officeDocument/2006/customXml" ds:itemID="{5D193E56-E547-4ED9-9A38-6C084E6D5BB3}"/>
</file>

<file path=customXml/itemProps2.xml><?xml version="1.0" encoding="utf-8"?>
<ds:datastoreItem xmlns:ds="http://schemas.openxmlformats.org/officeDocument/2006/customXml" ds:itemID="{3902D63C-930B-4158-8EB7-6F71DACB1C76}"/>
</file>

<file path=customXml/itemProps3.xml><?xml version="1.0" encoding="utf-8"?>
<ds:datastoreItem xmlns:ds="http://schemas.openxmlformats.org/officeDocument/2006/customXml" ds:itemID="{42AA4131-0DE0-45CC-A3E2-7A2469ED5C95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0x010100AA5D1C1564236946A779F7826F8EF7DF</vt:lpwstr>
  </property>
</Properties>
</file>