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4"/>
  </p:sldMasterIdLst>
  <p:notesMasterIdLst>
    <p:notesMasterId r:id="rId6"/>
  </p:notesMasterIdLst>
  <p:sldIdLst>
    <p:sldId id="256" r:id="rId5"/>
  </p:sldIdLst>
  <p:sldSz cx="9906000" cy="6858000" type="A4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41F36A-1F06-4A98-AEE6-1ACA395F7F94}" v="11" dt="2023-03-20T14:21:23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07" autoAdjust="0"/>
    <p:restoredTop sz="94554" autoAdjust="0"/>
  </p:normalViewPr>
  <p:slideViewPr>
    <p:cSldViewPr>
      <p:cViewPr varScale="1">
        <p:scale>
          <a:sx n="63" d="100"/>
          <a:sy n="63" d="100"/>
        </p:scale>
        <p:origin x="1809" y="4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sen, Silje" userId="aa9f308f-0203-4aed-9329-7c6f59551ab6" providerId="ADAL" clId="{DB41F36A-1F06-4A98-AEE6-1ACA395F7F94}"/>
    <pc:docChg chg="custSel modSld modNotesMaster">
      <pc:chgData name="Christensen, Silje" userId="aa9f308f-0203-4aed-9329-7c6f59551ab6" providerId="ADAL" clId="{DB41F36A-1F06-4A98-AEE6-1ACA395F7F94}" dt="2023-03-20T14:21:23.821" v="676"/>
      <pc:docMkLst>
        <pc:docMk/>
      </pc:docMkLst>
      <pc:sldChg chg="delSp modSp mod modNotes">
        <pc:chgData name="Christensen, Silje" userId="aa9f308f-0203-4aed-9329-7c6f59551ab6" providerId="ADAL" clId="{DB41F36A-1F06-4A98-AEE6-1ACA395F7F94}" dt="2023-03-20T14:21:23.821" v="676"/>
        <pc:sldMkLst>
          <pc:docMk/>
          <pc:sldMk cId="0" sldId="256"/>
        </pc:sldMkLst>
        <pc:spChg chg="mod">
          <ac:chgData name="Christensen, Silje" userId="aa9f308f-0203-4aed-9329-7c6f59551ab6" providerId="ADAL" clId="{DB41F36A-1F06-4A98-AEE6-1ACA395F7F94}" dt="2023-03-20T14:21:04.120" v="673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Christensen, Silje" userId="aa9f308f-0203-4aed-9329-7c6f59551ab6" providerId="ADAL" clId="{DB41F36A-1F06-4A98-AEE6-1ACA395F7F94}" dt="2023-03-20T14:21:08.800" v="674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Christensen, Silje" userId="aa9f308f-0203-4aed-9329-7c6f59551ab6" providerId="ADAL" clId="{DB41F36A-1F06-4A98-AEE6-1ACA395F7F94}" dt="2023-03-20T14:21:15" v="675" actId="1076"/>
          <ac:spMkLst>
            <pc:docMk/>
            <pc:sldMk cId="0" sldId="256"/>
            <ac:spMk id="5" creationId="{00000000-0000-0000-0000-000000000000}"/>
          </ac:spMkLst>
        </pc:spChg>
        <pc:spChg chg="mod">
          <ac:chgData name="Christensen, Silje" userId="aa9f308f-0203-4aed-9329-7c6f59551ab6" providerId="ADAL" clId="{DB41F36A-1F06-4A98-AEE6-1ACA395F7F94}" dt="2023-03-20T14:18:43.090" v="656" actId="20577"/>
          <ac:spMkLst>
            <pc:docMk/>
            <pc:sldMk cId="0" sldId="256"/>
            <ac:spMk id="6" creationId="{00000000-0000-0000-0000-000000000000}"/>
          </ac:spMkLst>
        </pc:spChg>
        <pc:spChg chg="del mod">
          <ac:chgData name="Christensen, Silje" userId="aa9f308f-0203-4aed-9329-7c6f59551ab6" providerId="ADAL" clId="{DB41F36A-1F06-4A98-AEE6-1ACA395F7F94}" dt="2023-03-20T14:20:43.840" v="667" actId="478"/>
          <ac:spMkLst>
            <pc:docMk/>
            <pc:sldMk cId="0" sldId="256"/>
            <ac:spMk id="30725" creationId="{00000000-0000-0000-0000-000000000000}"/>
          </ac:spMkLst>
        </pc:spChg>
        <pc:spChg chg="del mod">
          <ac:chgData name="Christensen, Silje" userId="aa9f308f-0203-4aed-9329-7c6f59551ab6" providerId="ADAL" clId="{DB41F36A-1F06-4A98-AEE6-1ACA395F7F94}" dt="2023-03-20T14:20:50.271" v="670" actId="478"/>
          <ac:spMkLst>
            <pc:docMk/>
            <pc:sldMk cId="0" sldId="256"/>
            <ac:spMk id="30726" creationId="{00000000-0000-0000-0000-000000000000}"/>
          </ac:spMkLst>
        </pc:spChg>
        <pc:picChg chg="mod">
          <ac:chgData name="Christensen, Silje" userId="aa9f308f-0203-4aed-9329-7c6f59551ab6" providerId="ADAL" clId="{DB41F36A-1F06-4A98-AEE6-1ACA395F7F94}" dt="2023-03-20T14:20:24.550" v="662" actId="1076"/>
          <ac:picMkLst>
            <pc:docMk/>
            <pc:sldMk cId="0" sldId="256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defTabSz="914339">
              <a:defRPr sz="1200" b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32" y="0"/>
            <a:ext cx="2945660" cy="49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defTabSz="914339">
              <a:defRPr sz="1200" b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68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273"/>
            <a:ext cx="5438140" cy="4466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959"/>
            <a:ext cx="2945660" cy="49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defTabSz="914339">
              <a:defRPr sz="1200" b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32" y="9428959"/>
            <a:ext cx="2945660" cy="49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defTabSz="914339">
              <a:defRPr sz="1200" b="0"/>
            </a:lvl1pPr>
          </a:lstStyle>
          <a:p>
            <a:pPr>
              <a:defRPr/>
            </a:pPr>
            <a:fld id="{25BA2A1F-971C-4FF8-8A9E-8075F4F0BDC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0230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39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1613" indent="-285236" defTabSz="914339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0943" indent="-228189" defTabSz="914339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597320" indent="-228189" defTabSz="914339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3697" indent="-228189" defTabSz="914339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0074" indent="-228189" defTabSz="91433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66451" indent="-228189" defTabSz="91433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2828" indent="-228189" defTabSz="91433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79205" indent="-228189" defTabSz="91433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D42615-218F-443B-857F-F3B786EC80F7}" type="slidenum">
              <a:rPr lang="nb-NO" b="0" smtClean="0"/>
              <a:pPr eaLnBrk="1" hangingPunct="1"/>
              <a:t>1</a:t>
            </a:fld>
            <a:endParaRPr lang="nb-NO" b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76863" cy="3722687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1088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9902560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/>
            </a:p>
          </p:txBody>
        </p:sp>
      </p:grpSp>
      <p:sp>
        <p:nvSpPr>
          <p:cNvPr id="1597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36726"/>
            <a:ext cx="8420100" cy="1920875"/>
          </a:xfrm>
        </p:spPr>
        <p:txBody>
          <a:bodyPr/>
          <a:lstStyle>
            <a:lvl1pPr>
              <a:defRPr sz="6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597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95300" y="6248400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51575"/>
            <a:ext cx="31369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54750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2C7CA-8F9A-4BF1-ADB2-125C341607F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5937859"/>
      </p:ext>
    </p:extLst>
  </p:cSld>
  <p:clrMapOvr>
    <a:masterClrMapping/>
  </p:clrMapOvr>
  <p:transition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AAE74-DBBA-4DE7-B0DF-0E41D1C276D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168944299"/>
      </p:ext>
    </p:extLst>
  </p:cSld>
  <p:clrMapOvr>
    <a:masterClrMapping/>
  </p:clrMapOvr>
  <p:transition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BA816-EAFD-492C-AAEF-9C215F4809AE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1873160"/>
      </p:ext>
    </p:extLst>
  </p:cSld>
  <p:clrMapOvr>
    <a:masterClrMapping/>
  </p:clrMapOvr>
  <p:transition advTm="10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495300" y="1600201"/>
            <a:ext cx="8915400" cy="4525963"/>
          </a:xfrm>
        </p:spPr>
        <p:txBody>
          <a:bodyPr/>
          <a:lstStyle/>
          <a:p>
            <a:pPr lvl="0"/>
            <a:endParaRPr lang="nb-NO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83E12-CF42-4297-9A00-56782F428EF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818468196"/>
      </p:ext>
    </p:extLst>
  </p:cSld>
  <p:clrMapOvr>
    <a:masterClrMapping/>
  </p:clrMapOvr>
  <p:transition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7B721-2A7D-42BA-8639-ABA90C141B4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60521270"/>
      </p:ext>
    </p:extLst>
  </p:cSld>
  <p:clrMapOvr>
    <a:masterClrMapping/>
  </p:clrMapOvr>
  <p:transition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/>
            </a:lvl1pPr>
            <a:lvl2pPr marL="495285" indent="0">
              <a:buNone/>
              <a:defRPr sz="1950"/>
            </a:lvl2pPr>
            <a:lvl3pPr marL="990570" indent="0">
              <a:buNone/>
              <a:defRPr sz="1733"/>
            </a:lvl3pPr>
            <a:lvl4pPr marL="1485854" indent="0">
              <a:buNone/>
              <a:defRPr sz="1517"/>
            </a:lvl4pPr>
            <a:lvl5pPr marL="1981139" indent="0">
              <a:buNone/>
              <a:defRPr sz="1517"/>
            </a:lvl5pPr>
            <a:lvl6pPr marL="2476424" indent="0">
              <a:buNone/>
              <a:defRPr sz="1517"/>
            </a:lvl6pPr>
            <a:lvl7pPr marL="2971709" indent="0">
              <a:buNone/>
              <a:defRPr sz="1517"/>
            </a:lvl7pPr>
            <a:lvl8pPr marL="3466993" indent="0">
              <a:buNone/>
              <a:defRPr sz="1517"/>
            </a:lvl8pPr>
            <a:lvl9pPr marL="3962278" indent="0">
              <a:buNone/>
              <a:defRPr sz="1517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4B419-019A-45BF-8C78-80FF93C8BE1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631859"/>
      </p:ext>
    </p:extLst>
  </p:cSld>
  <p:clrMapOvr>
    <a:masterClrMapping/>
  </p:clrMapOvr>
  <p:transition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1AB-EE65-439F-9760-13D9A703717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33135427"/>
      </p:ext>
    </p:extLst>
  </p:cSld>
  <p:clrMapOvr>
    <a:masterClrMapping/>
  </p:clrMapOvr>
  <p:transition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9A2ED-30BD-45DE-B259-753D305C177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42855911"/>
      </p:ext>
    </p:extLst>
  </p:cSld>
  <p:clrMapOvr>
    <a:masterClrMapping/>
  </p:clrMapOvr>
  <p:transition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3DC45-8510-4F07-A85A-9765ACFA42A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24386732"/>
      </p:ext>
    </p:extLst>
  </p:cSld>
  <p:clrMapOvr>
    <a:masterClrMapping/>
  </p:clrMapOvr>
  <p:transition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B9B8E-9D31-4586-9F7D-9A5621C8A8D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36711570"/>
      </p:ext>
    </p:extLst>
  </p:cSld>
  <p:clrMapOvr>
    <a:masterClrMapping/>
  </p:clrMapOvr>
  <p:transition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F1942-3CA3-4790-948D-A5E8C897B68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9174865"/>
      </p:ext>
    </p:extLst>
  </p:cSld>
  <p:clrMapOvr>
    <a:masterClrMapping/>
  </p:clrMapOvr>
  <p:transition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lvl="0"/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8B399-FEBA-4576-BED5-35089123C8A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91867238"/>
      </p:ext>
    </p:extLst>
  </p:cSld>
  <p:clrMapOvr>
    <a:masterClrMapping/>
  </p:clrMapOvr>
  <p:transition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5157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300" b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pPr>
              <a:defRPr/>
            </a:pPr>
            <a:fld id="{ABBED375-82FB-4F03-BFBB-19A90D945AB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1" y="1"/>
            <a:ext cx="9902560" cy="6850063"/>
            <a:chOff x="0" y="0"/>
            <a:chExt cx="5758" cy="4315"/>
          </a:xfrm>
        </p:grpSpPr>
        <p:grpSp>
          <p:nvGrpSpPr>
            <p:cNvPr id="28680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587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587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587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5872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  <p:sp>
            <p:nvSpPr>
              <p:cNvPr id="1587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b-NO"/>
              </a:p>
            </p:txBody>
          </p:sp>
        </p:grpSp>
        <p:sp>
          <p:nvSpPr>
            <p:cNvPr id="1587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/>
            </a:p>
          </p:txBody>
        </p:sp>
        <p:sp>
          <p:nvSpPr>
            <p:cNvPr id="15873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/>
            </a:p>
          </p:txBody>
        </p:sp>
      </p:grpSp>
      <p:sp>
        <p:nvSpPr>
          <p:cNvPr id="1587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1587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300" b="0"/>
            </a:lvl1pPr>
          </a:lstStyle>
          <a:p>
            <a:pPr>
              <a:defRPr/>
            </a:pPr>
            <a:r>
              <a:rPr lang="nb-NO"/>
              <a:t>Hope oppvekstsenter – «Et godt sted å være, et godt sted å lære»                   </a:t>
            </a:r>
          </a:p>
        </p:txBody>
      </p:sp>
      <p:sp>
        <p:nvSpPr>
          <p:cNvPr id="1587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</p:sldLayoutIdLst>
  <p:transition advTm="10000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5pPr>
      <a:lvl6pPr marL="495285" algn="ctr" rtl="0" fontAlgn="base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6pPr>
      <a:lvl7pPr marL="990570" algn="ctr" rtl="0" fontAlgn="base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7pPr>
      <a:lvl8pPr marL="1485854" algn="ctr" rtl="0" fontAlgn="base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8pPr>
      <a:lvl9pPr marL="1981139" algn="ctr" rtl="0" fontAlgn="base">
        <a:spcBef>
          <a:spcPct val="0"/>
        </a:spcBef>
        <a:spcAft>
          <a:spcPct val="0"/>
        </a:spcAft>
        <a:defRPr sz="4767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9pPr>
    </p:titleStyle>
    <p:bodyStyle>
      <a:lvl1pPr marL="371464" indent="-371464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4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804838" indent="-30955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3033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238212" indent="-247642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733497" indent="-24764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1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228781" indent="-247642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724066" indent="-247642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3219351" indent="-247642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714636" indent="-247642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4209920" indent="-247642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67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nb-NO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nb-NO" dirty="0"/>
          </a:p>
          <a:p>
            <a:pPr eaLnBrk="1" hangingPunct="1">
              <a:defRPr/>
            </a:pPr>
            <a:endParaRPr lang="nb-NO" dirty="0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792" y="45465"/>
            <a:ext cx="2910323" cy="1133347"/>
          </a:xfrm>
          <a:prstGeom prst="rect">
            <a:avLst/>
          </a:prstGeom>
        </p:spPr>
      </p:pic>
      <p:sp>
        <p:nvSpPr>
          <p:cNvPr id="2" name="Tekstboks 10"/>
          <p:cNvSpPr txBox="1">
            <a:spLocks noChangeArrowheads="1"/>
          </p:cNvSpPr>
          <p:nvPr/>
        </p:nvSpPr>
        <p:spPr bwMode="auto">
          <a:xfrm>
            <a:off x="7371271" y="4555027"/>
            <a:ext cx="2364003" cy="2037723"/>
          </a:xfrm>
          <a:prstGeom prst="rect">
            <a:avLst/>
          </a:prstGeom>
          <a:solidFill>
            <a:srgbClr val="5B9BD5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pPr defTabSz="990570" eaLnBrk="0" hangingPunct="0"/>
            <a:r>
              <a:rPr lang="nb-NO" altLang="nb-NO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 oppvekst for fremtiden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Grundig språkopplæring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n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Variert læringsarena</a:t>
            </a:r>
            <a:r>
              <a:rPr lang="nn-NO" altLang="nb-NO" sz="1300" b="0" dirty="0">
                <a:ea typeface="Times New Roman" panose="02020603050405020304" pitchFamily="18" charset="0"/>
              </a:rPr>
              <a:t>​</a:t>
            </a:r>
            <a:endParaRPr lang="nn-NO" altLang="nb-NO" sz="1300" b="0" dirty="0">
              <a:latin typeface="Arial" panose="020B0604020202020204" pitchFamily="34" charset="0"/>
            </a:endParaRPr>
          </a:p>
          <a:p>
            <a:pPr defTabSz="990570" eaLnBrk="0" hangingPunct="0"/>
            <a:r>
              <a:rPr lang="nn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Digital kompetanse</a:t>
            </a:r>
            <a:r>
              <a:rPr lang="nn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n-NO" altLang="nb-NO" sz="1300" b="0" dirty="0"/>
          </a:p>
          <a:p>
            <a:pPr defTabSz="990570" eaLnBrk="0" hangingPunct="0"/>
            <a:r>
              <a:rPr lang="nn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Refleksjon og undring</a:t>
            </a:r>
            <a:r>
              <a:rPr lang="nn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n-NO" altLang="nb-NO" sz="1300" b="0" dirty="0"/>
          </a:p>
          <a:p>
            <a:pPr defTabSz="990570" eaLnBrk="0" hangingPunct="0"/>
            <a:r>
              <a:rPr lang="nn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Samarbeid og felles læring</a:t>
            </a:r>
            <a:endParaRPr lang="nn-NO" altLang="nb-NO" sz="1300" b="0" dirty="0"/>
          </a:p>
          <a:p>
            <a:pPr defTabSz="990570" eaLnBrk="0" hangingPunct="0"/>
            <a:endParaRPr lang="nn-NO" altLang="nb-NO" sz="1950" b="0" dirty="0">
              <a:latin typeface="Arial" panose="020B0604020202020204" pitchFamily="34" charset="0"/>
            </a:endParaRPr>
          </a:p>
          <a:p>
            <a:pPr defTabSz="990570" eaLnBrk="0" hangingPunct="0"/>
            <a:endParaRPr lang="nn-NO" altLang="nb-NO" sz="1950" b="0" dirty="0">
              <a:latin typeface="Arial" panose="020B0604020202020204" pitchFamily="34" charset="0"/>
            </a:endParaRPr>
          </a:p>
          <a:p>
            <a:pPr defTabSz="990570" eaLnBrk="0" hangingPunct="0"/>
            <a:endParaRPr lang="nn-NO" altLang="nb-NO" sz="1950" b="0" dirty="0">
              <a:latin typeface="Arial" panose="020B0604020202020204" pitchFamily="34" charset="0"/>
            </a:endParaRPr>
          </a:p>
          <a:p>
            <a:pPr defTabSz="990570" eaLnBrk="0" hangingPunct="0"/>
            <a:endParaRPr lang="nn-NO" altLang="nb-NO" sz="1950" b="0" dirty="0">
              <a:latin typeface="Arial" panose="020B0604020202020204" pitchFamily="34" charset="0"/>
            </a:endParaRPr>
          </a:p>
        </p:txBody>
      </p:sp>
      <p:sp>
        <p:nvSpPr>
          <p:cNvPr id="4" name="Tekstboks 11"/>
          <p:cNvSpPr txBox="1">
            <a:spLocks noChangeArrowheads="1"/>
          </p:cNvSpPr>
          <p:nvPr/>
        </p:nvSpPr>
        <p:spPr bwMode="auto">
          <a:xfrm>
            <a:off x="7375619" y="2269310"/>
            <a:ext cx="2364003" cy="2037723"/>
          </a:xfrm>
          <a:prstGeom prst="rect">
            <a:avLst/>
          </a:prstGeom>
          <a:solidFill>
            <a:srgbClr val="5B9BD5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pPr defTabSz="990570" eaLnBrk="0" hangingPunct="0"/>
            <a:r>
              <a:rPr lang="nb-NO" altLang="nb-NO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Åpenhet og medvirkning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 tid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 alle barn og voksne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Dele og samarbeide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Framsnakke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hverandre og barna/eleven/</a:t>
            </a:r>
          </a:p>
          <a:p>
            <a:pPr defTabSz="990570" eaLnBrk="0" hangingPunct="0"/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foresatte.</a:t>
            </a:r>
            <a:endParaRPr lang="nb-NO" altLang="nb-NO" sz="1300" b="0" dirty="0"/>
          </a:p>
          <a:p>
            <a:pPr defTabSz="990570" eaLnBrk="0" hangingPunct="0"/>
            <a:endParaRPr lang="nb-NO" altLang="nb-NO" sz="1950" b="0" dirty="0">
              <a:latin typeface="Arial" panose="020B0604020202020204" pitchFamily="34" charset="0"/>
            </a:endParaRPr>
          </a:p>
        </p:txBody>
      </p:sp>
      <p:sp>
        <p:nvSpPr>
          <p:cNvPr id="5" name="Tekstboks 12"/>
          <p:cNvSpPr txBox="1">
            <a:spLocks noChangeArrowheads="1"/>
          </p:cNvSpPr>
          <p:nvPr/>
        </p:nvSpPr>
        <p:spPr bwMode="auto">
          <a:xfrm>
            <a:off x="7371269" y="239190"/>
            <a:ext cx="2364005" cy="1782126"/>
          </a:xfrm>
          <a:prstGeom prst="rect">
            <a:avLst/>
          </a:prstGeom>
          <a:solidFill>
            <a:srgbClr val="5B9BD5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pPr defTabSz="990570" eaLnBrk="0" hangingPunct="0"/>
            <a:r>
              <a:rPr lang="nb-NO" altLang="nb-NO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 oppvekstsenter det er godt å være en del av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Skape trygge barn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Selvstendighet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r>
              <a:rPr lang="nb-NO" altLang="nb-NO" sz="1300" b="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Lage gode rammer for læring og trivsel</a:t>
            </a:r>
            <a:r>
              <a:rPr lang="nb-NO" altLang="nb-NO" sz="1300" b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​</a:t>
            </a:r>
            <a:endParaRPr lang="nb-NO" altLang="nb-NO" sz="1300" b="0" dirty="0"/>
          </a:p>
          <a:p>
            <a:pPr defTabSz="990570" eaLnBrk="0" hangingPunct="0"/>
            <a:endParaRPr lang="nb-NO" altLang="nb-NO" sz="1950" b="0" dirty="0"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2729" y="624748"/>
            <a:ext cx="6786754" cy="5801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60" tIns="49530" rIns="99060" bIns="4953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90570">
              <a:tabLst>
                <a:tab pos="495285" algn="l"/>
              </a:tabLst>
            </a:pPr>
            <a:r>
              <a:rPr lang="nb-NO" altLang="nb-NO" sz="1517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Mål for «Risøroppvekst»</a:t>
            </a:r>
          </a:p>
          <a:p>
            <a:pPr defTabSz="990570">
              <a:tabLst>
                <a:tab pos="495285" algn="l"/>
              </a:tabLst>
            </a:pPr>
            <a:endParaRPr lang="nb-NO" altLang="nb-NO" sz="1517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85732" indent="-185732" defTabSz="990570">
              <a:buFont typeface="Arial" panose="020B0604020202020204" pitchFamily="34" charset="0"/>
              <a:buChar char="•"/>
              <a:tabLst>
                <a:tab pos="495285" algn="l"/>
              </a:tabLst>
            </a:pPr>
            <a:r>
              <a:rPr lang="nb-NO" altLang="nb-NO" sz="1300" b="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Alle har et likeverdig faglig tilbud som er tilpasset deres behov og utvikling.</a:t>
            </a:r>
          </a:p>
          <a:p>
            <a:pPr marL="185732" indent="-185732" defTabSz="990570">
              <a:buFont typeface="Arial" panose="020B0604020202020204" pitchFamily="34" charset="0"/>
              <a:buChar char="•"/>
              <a:tabLst>
                <a:tab pos="495285" algn="l"/>
              </a:tabLst>
            </a:pPr>
            <a:r>
              <a:rPr lang="nb-NO" altLang="nb-NO" sz="1300" b="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Alle får økt mestringstro og motivasjon i sin hverdag. </a:t>
            </a:r>
          </a:p>
          <a:p>
            <a:pPr marL="185732" indent="-185732" defTabSz="990570">
              <a:buFont typeface="Arial" panose="020B0604020202020204" pitchFamily="34" charset="0"/>
              <a:buChar char="•"/>
              <a:tabLst>
                <a:tab pos="495285" algn="l"/>
              </a:tabLst>
            </a:pPr>
            <a:r>
              <a:rPr lang="nb-NO" altLang="nb-NO" sz="1300" b="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Alle opplever tilhørighet og gode relasjoner som fremmer trivsel. </a:t>
            </a:r>
          </a:p>
          <a:p>
            <a:pPr defTabSz="990570">
              <a:tabLst>
                <a:tab pos="495285" algn="l"/>
              </a:tabLst>
            </a:pPr>
            <a:endParaRPr lang="nb-NO" altLang="nb-NO" sz="13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defTabSz="990570">
              <a:tabLst>
                <a:tab pos="495285" algn="l"/>
              </a:tabLst>
            </a:pPr>
            <a:r>
              <a:rPr lang="nb-NO" altLang="nb-NO" sz="1517" dirty="0">
                <a:ea typeface="Times New Roman" panose="02020603050405020304" pitchFamily="18" charset="0"/>
                <a:cs typeface="Arial" panose="020B0604020202020204" pitchFamily="34" charset="0"/>
              </a:rPr>
              <a:t>Hope oppvekstsenter</a:t>
            </a:r>
          </a:p>
          <a:p>
            <a:pPr defTabSz="990570">
              <a:tabLst>
                <a:tab pos="495285" algn="l"/>
              </a:tabLst>
            </a:pPr>
            <a:endParaRPr lang="nb-NO" altLang="nb-NO" sz="13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defTabSz="990570">
              <a:tabLst>
                <a:tab pos="495285" algn="l"/>
              </a:tabLst>
            </a:pPr>
            <a:r>
              <a:rPr lang="nb-NO" altLang="nb-NO" sz="1300" dirty="0">
                <a:ea typeface="Times New Roman" panose="02020603050405020304" pitchFamily="18" charset="0"/>
                <a:cs typeface="Arial" panose="020B0604020202020204" pitchFamily="34" charset="0"/>
              </a:rPr>
              <a:t>Vi skal:</a:t>
            </a:r>
          </a:p>
          <a:p>
            <a:pPr defTabSz="990570">
              <a:tabLst>
                <a:tab pos="495285" algn="l"/>
              </a:tabLst>
            </a:pPr>
            <a:endParaRPr lang="nb-NO" altLang="nb-NO" sz="1300" b="0" dirty="0"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 Være gode på strukturert leseopplæring/språkopplæring på alle nivå gjennom blant annet «Skriveverksted» og «</a:t>
            </a:r>
            <a:r>
              <a:rPr lang="nb-NO" sz="1300" b="0" dirty="0" err="1">
                <a:solidFill>
                  <a:srgbClr val="000000"/>
                </a:solidFill>
                <a:cs typeface="Arial" panose="020B0604020202020204" pitchFamily="34" charset="0"/>
              </a:rPr>
              <a:t>Lesepluss</a:t>
            </a: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» og "Klasselesekurs" på skolen. I barnehagen har vi fokusord, månedens bok og er god språklige forbilder i hverdagssituasjoner. </a:t>
            </a:r>
          </a:p>
          <a:p>
            <a:pPr algn="l" rtl="0" fontAlgn="base"/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 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 Skal ha system på intensive kurs(1. -4. Trinn) på 2. trinn rundt fonologi i tillegg til lesing, regning og engelsk. Vi har språkgrupper i barnehagen som er tilpasset den enkelte. </a:t>
            </a:r>
          </a:p>
          <a:p>
            <a:pPr algn="l" rtl="0" fontAlgn="base"/>
            <a:endParaRPr lang="nb-NO" sz="1300" b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 Vi skal jobbe for å lære barna/elevene våre til å takle egne og andres følelser, og ha positiv kommunikasjon med hverandre. Vi bruker lek som trening på sosial kompetanse.  </a:t>
            </a:r>
          </a:p>
          <a:p>
            <a:pPr algn="l" rtl="0" fontAlgn="base"/>
            <a:endParaRPr lang="nb-NO" sz="1300" b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 Vi skal ha faste tema gjennom året på tvers av barnehage/skole, som gir barna/elevene varierte læringsmetoder som øker motivasjonen, og vi skal bruke lekbaserte aktiviteter inn i undervisningen.  </a:t>
            </a:r>
          </a:p>
          <a:p>
            <a:pPr algn="l" rtl="0" fontAlgn="base"/>
            <a:endParaRPr lang="nb-NO" sz="1300" b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Vi skal gi barn og elever digitale læringsmetoder som skaper inkludering og motivasjon. </a:t>
            </a:r>
          </a:p>
          <a:p>
            <a:pPr algn="l" rtl="0" fontAlgn="base"/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300" b="0" dirty="0">
                <a:solidFill>
                  <a:srgbClr val="000000"/>
                </a:solidFill>
                <a:cs typeface="Arial" panose="020B0604020202020204" pitchFamily="34" charset="0"/>
              </a:rPr>
              <a:t>Vi skal ha vekt på undring og refleksjon i alle fag og situasjoner.  </a:t>
            </a:r>
          </a:p>
          <a:p>
            <a:pPr defTabSz="990570">
              <a:tabLst>
                <a:tab pos="495285" algn="l"/>
              </a:tabLst>
            </a:pPr>
            <a:endParaRPr lang="nb-NO" altLang="nb-NO" sz="1300" b="0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21037"/>
            <a:ext cx="200119" cy="3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9060" tIns="49530" rIns="99060" bIns="4953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</p:spTree>
  </p:cSld>
  <p:clrMapOvr>
    <a:masterClrMapping/>
  </p:clrMapOvr>
  <p:transition advTm="10000"/>
</p:sld>
</file>

<file path=ppt/theme/theme1.xml><?xml version="1.0" encoding="utf-8"?>
<a:theme xmlns:a="http://schemas.openxmlformats.org/drawingml/2006/main" name="Presentasjon av Frøya kommune">
  <a:themeElements>
    <a:clrScheme name="Presentasjon av Frøya kommune 11">
      <a:dk1>
        <a:srgbClr val="000000"/>
      </a:dk1>
      <a:lt1>
        <a:srgbClr val="FFFFFF"/>
      </a:lt1>
      <a:dk2>
        <a:srgbClr val="000000"/>
      </a:dk2>
      <a:lt2>
        <a:srgbClr val="6699FF"/>
      </a:lt2>
      <a:accent1>
        <a:srgbClr val="CCEC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2D2D8A"/>
      </a:accent6>
      <a:hlink>
        <a:srgbClr val="6600FF"/>
      </a:hlink>
      <a:folHlink>
        <a:srgbClr val="009900"/>
      </a:folHlink>
    </a:clrScheme>
    <a:fontScheme name="Presentasjon av Frøya kommun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sjon av Frøya kommun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Frøya kommun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sjon av Frøya kommun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sjon av Frøya kommune 10">
        <a:dk1>
          <a:srgbClr val="000000"/>
        </a:dk1>
        <a:lt1>
          <a:srgbClr val="6699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B8CA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sjon av Frøya kommune 11">
        <a:dk1>
          <a:srgbClr val="000000"/>
        </a:dk1>
        <a:lt1>
          <a:srgbClr val="FFFFFF"/>
        </a:lt1>
        <a:dk2>
          <a:srgbClr val="000000"/>
        </a:dk2>
        <a:lt2>
          <a:srgbClr val="6699FF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330B030E51F442B40A6DA5A7EE2C2B" ma:contentTypeVersion="14" ma:contentTypeDescription="Create a new document." ma:contentTypeScope="" ma:versionID="e490f2d1bc9186538bc8c43e148bb967">
  <xsd:schema xmlns:xsd="http://www.w3.org/2001/XMLSchema" xmlns:xs="http://www.w3.org/2001/XMLSchema" xmlns:p="http://schemas.microsoft.com/office/2006/metadata/properties" xmlns:ns3="9364819c-50d3-4fbf-86ef-834b03717078" xmlns:ns4="a05db560-430f-4250-8278-507f810d5878" targetNamespace="http://schemas.microsoft.com/office/2006/metadata/properties" ma:root="true" ma:fieldsID="c7c12d72fd012d1ea798aba851c91bc1" ns3:_="" ns4:_="">
    <xsd:import namespace="9364819c-50d3-4fbf-86ef-834b03717078"/>
    <xsd:import namespace="a05db560-430f-4250-8278-507f810d58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DateTaken" minOccurs="0"/>
                <xsd:element ref="ns3:MediaServiceOCR" minOccurs="0"/>
                <xsd:element ref="ns3:MediaLengthInSecond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64819c-50d3-4fbf-86ef-834b037170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db560-430f-4250-8278-507f810d58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E7A7B9-1249-4AC4-ACA3-D4CDFC845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64819c-50d3-4fbf-86ef-834b03717078"/>
    <ds:schemaRef ds:uri="a05db560-430f-4250-8278-507f810d58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2C3B61-FF17-45C8-9A5E-F6D14157D5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9BE206-AEF0-45E7-9E79-8988B5A0980C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a05db560-430f-4250-8278-507f810d5878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9364819c-50d3-4fbf-86ef-834b0371707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Presentasjon av Frøya kommune</Template>
  <TotalTime>4006</TotalTime>
  <Words>303</Words>
  <Application>Microsoft Office PowerPoint</Application>
  <PresentationFormat>A4 (210 x 297 mm)</PresentationFormat>
  <Paragraphs>40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Garamond</vt:lpstr>
      <vt:lpstr>Wingdings</vt:lpstr>
      <vt:lpstr>Presentasjon av Frøya kommune</vt:lpstr>
      <vt:lpstr>PowerPoint-presentasjon</vt:lpstr>
    </vt:vector>
  </TitlesOfParts>
  <Company>Frøya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FRØYA KOMMUNE</dc:title>
  <dc:creator>mno</dc:creator>
  <cp:lastModifiedBy>Christensen, Silje</cp:lastModifiedBy>
  <cp:revision>335</cp:revision>
  <cp:lastPrinted>2023-03-20T14:21:25Z</cp:lastPrinted>
  <dcterms:created xsi:type="dcterms:W3CDTF">2006-11-07T08:06:40Z</dcterms:created>
  <dcterms:modified xsi:type="dcterms:W3CDTF">2023-03-20T14:21:25Z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0x01010006330B030E51F442B40A6DA5A7EE2C2B</vt:lpwstr>
  </property>
</Properties>
</file>