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4"/>
  </p:notesMasterIdLst>
  <p:sldIdLst>
    <p:sldId id="256" r:id="rId2"/>
    <p:sldId id="363" r:id="rId3"/>
    <p:sldId id="365" r:id="rId4"/>
    <p:sldId id="364" r:id="rId5"/>
    <p:sldId id="342" r:id="rId6"/>
    <p:sldId id="361" r:id="rId7"/>
    <p:sldId id="340" r:id="rId8"/>
    <p:sldId id="362" r:id="rId9"/>
    <p:sldId id="345" r:id="rId10"/>
    <p:sldId id="347" r:id="rId11"/>
    <p:sldId id="348" r:id="rId12"/>
    <p:sldId id="366" r:id="rId13"/>
  </p:sldIdLst>
  <p:sldSz cx="9144000" cy="6858000" type="screen4x3"/>
  <p:notesSz cx="6810375" cy="99425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07" autoAdjust="0"/>
    <p:restoredTop sz="94554" autoAdjust="0"/>
  </p:normalViewPr>
  <p:slideViewPr>
    <p:cSldViewPr>
      <p:cViewPr varScale="1">
        <p:scale>
          <a:sx n="60" d="100"/>
          <a:sy n="60" d="100"/>
        </p:scale>
        <p:origin x="2076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ensen, Silje" userId="aa9f308f-0203-4aed-9329-7c6f59551ab6" providerId="ADAL" clId="{29AE6E55-E74D-4477-9729-341C94856E4C}"/>
    <pc:docChg chg="custSel delSld modSld">
      <pc:chgData name="Christensen, Silje" userId="aa9f308f-0203-4aed-9329-7c6f59551ab6" providerId="ADAL" clId="{29AE6E55-E74D-4477-9729-341C94856E4C}" dt="2024-09-26T11:51:50.674" v="460" actId="47"/>
      <pc:docMkLst>
        <pc:docMk/>
      </pc:docMkLst>
      <pc:sldChg chg="delSp modSp mod">
        <pc:chgData name="Christensen, Silje" userId="aa9f308f-0203-4aed-9329-7c6f59551ab6" providerId="ADAL" clId="{29AE6E55-E74D-4477-9729-341C94856E4C}" dt="2024-09-26T11:51:41.049" v="459"/>
        <pc:sldMkLst>
          <pc:docMk/>
          <pc:sldMk cId="226550634" sldId="340"/>
        </pc:sldMkLst>
        <pc:spChg chg="mod">
          <ac:chgData name="Christensen, Silje" userId="aa9f308f-0203-4aed-9329-7c6f59551ab6" providerId="ADAL" clId="{29AE6E55-E74D-4477-9729-341C94856E4C}" dt="2024-09-26T11:51:34.324" v="458" actId="113"/>
          <ac:spMkLst>
            <pc:docMk/>
            <pc:sldMk cId="226550634" sldId="340"/>
            <ac:spMk id="4" creationId="{2B44E761-5E29-2656-5D0B-18E0C6C684A4}"/>
          </ac:spMkLst>
        </pc:spChg>
        <pc:spChg chg="mod">
          <ac:chgData name="Christensen, Silje" userId="aa9f308f-0203-4aed-9329-7c6f59551ab6" providerId="ADAL" clId="{29AE6E55-E74D-4477-9729-341C94856E4C}" dt="2024-09-26T11:51:41.049" v="459"/>
          <ac:spMkLst>
            <pc:docMk/>
            <pc:sldMk cId="226550634" sldId="340"/>
            <ac:spMk id="9" creationId="{4FA4EFB6-5D24-AF6C-9328-ACF262F5927B}"/>
          </ac:spMkLst>
        </pc:spChg>
        <pc:picChg chg="del">
          <ac:chgData name="Christensen, Silje" userId="aa9f308f-0203-4aed-9329-7c6f59551ab6" providerId="ADAL" clId="{29AE6E55-E74D-4477-9729-341C94856E4C}" dt="2024-09-26T11:50:37.058" v="331" actId="478"/>
          <ac:picMkLst>
            <pc:docMk/>
            <pc:sldMk cId="226550634" sldId="340"/>
            <ac:picMk id="3" creationId="{8BF165AC-55E0-FB63-AF83-E78120A695BF}"/>
          </ac:picMkLst>
        </pc:picChg>
        <pc:picChg chg="del">
          <ac:chgData name="Christensen, Silje" userId="aa9f308f-0203-4aed-9329-7c6f59551ab6" providerId="ADAL" clId="{29AE6E55-E74D-4477-9729-341C94856E4C}" dt="2024-09-26T11:50:37.834" v="332" actId="478"/>
          <ac:picMkLst>
            <pc:docMk/>
            <pc:sldMk cId="226550634" sldId="340"/>
            <ac:picMk id="10" creationId="{0CF0F6D1-034C-BB31-EE87-D57375DBD748}"/>
          </ac:picMkLst>
        </pc:picChg>
      </pc:sldChg>
      <pc:sldChg chg="del">
        <pc:chgData name="Christensen, Silje" userId="aa9f308f-0203-4aed-9329-7c6f59551ab6" providerId="ADAL" clId="{29AE6E55-E74D-4477-9729-341C94856E4C}" dt="2024-09-26T11:51:50.674" v="460" actId="47"/>
        <pc:sldMkLst>
          <pc:docMk/>
          <pc:sldMk cId="1510916873" sldId="341"/>
        </pc:sldMkLst>
      </pc:sldChg>
      <pc:sldChg chg="del">
        <pc:chgData name="Christensen, Silje" userId="aa9f308f-0203-4aed-9329-7c6f59551ab6" providerId="ADAL" clId="{29AE6E55-E74D-4477-9729-341C94856E4C}" dt="2024-09-26T11:50:29.975" v="330" actId="47"/>
        <pc:sldMkLst>
          <pc:docMk/>
          <pc:sldMk cId="2252816744" sldId="344"/>
        </pc:sldMkLst>
      </pc:sldChg>
      <pc:sldChg chg="addSp delSp modSp mod">
        <pc:chgData name="Christensen, Silje" userId="aa9f308f-0203-4aed-9329-7c6f59551ab6" providerId="ADAL" clId="{29AE6E55-E74D-4477-9729-341C94856E4C}" dt="2024-09-26T11:50:26.631" v="329" actId="5793"/>
        <pc:sldMkLst>
          <pc:docMk/>
          <pc:sldMk cId="525583523" sldId="361"/>
        </pc:sldMkLst>
        <pc:spChg chg="add mod">
          <ac:chgData name="Christensen, Silje" userId="aa9f308f-0203-4aed-9329-7c6f59551ab6" providerId="ADAL" clId="{29AE6E55-E74D-4477-9729-341C94856E4C}" dt="2024-09-26T11:50:26.631" v="329" actId="5793"/>
          <ac:spMkLst>
            <pc:docMk/>
            <pc:sldMk cId="525583523" sldId="361"/>
            <ac:spMk id="5" creationId="{DDC81C6C-522F-94DE-DA9A-C6E583DE19B4}"/>
          </ac:spMkLst>
        </pc:spChg>
        <pc:graphicFrameChg chg="del">
          <ac:chgData name="Christensen, Silje" userId="aa9f308f-0203-4aed-9329-7c6f59551ab6" providerId="ADAL" clId="{29AE6E55-E74D-4477-9729-341C94856E4C}" dt="2024-09-26T11:48:26.998" v="0" actId="478"/>
          <ac:graphicFrameMkLst>
            <pc:docMk/>
            <pc:sldMk cId="525583523" sldId="361"/>
            <ac:graphicFrameMk id="7" creationId="{B9744D51-9558-B1D6-B690-B02EEC844101}"/>
          </ac:graphicFrameMkLst>
        </pc:graphicFrameChg>
        <pc:graphicFrameChg chg="del">
          <ac:chgData name="Christensen, Silje" userId="aa9f308f-0203-4aed-9329-7c6f59551ab6" providerId="ADAL" clId="{29AE6E55-E74D-4477-9729-341C94856E4C}" dt="2024-09-26T11:48:29.768" v="1" actId="478"/>
          <ac:graphicFrameMkLst>
            <pc:docMk/>
            <pc:sldMk cId="525583523" sldId="361"/>
            <ac:graphicFrameMk id="8" creationId="{FF9145F5-F66A-B2E7-13C3-F110C906A182}"/>
          </ac:graphicFrameMkLst>
        </pc:graphicFrameChg>
        <pc:graphicFrameChg chg="del modGraphic">
          <ac:chgData name="Christensen, Silje" userId="aa9f308f-0203-4aed-9329-7c6f59551ab6" providerId="ADAL" clId="{29AE6E55-E74D-4477-9729-341C94856E4C}" dt="2024-09-26T11:48:40.380" v="4" actId="478"/>
          <ac:graphicFrameMkLst>
            <pc:docMk/>
            <pc:sldMk cId="525583523" sldId="361"/>
            <ac:graphicFrameMk id="10" creationId="{B5AF18EB-005A-16BC-9026-1E53DE274CB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fld id="{25BA2A1F-971C-4FF8-8A9E-8075F4F0BDC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0230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D42615-218F-443B-857F-F3B786EC80F7}" type="slidenum">
              <a:rPr lang="nb-NO" b="0" smtClean="0"/>
              <a:pPr eaLnBrk="1" hangingPunct="1"/>
              <a:t>1</a:t>
            </a:fld>
            <a:endParaRPr lang="nb-NO" b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1088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A2A1F-971C-4FF8-8A9E-8075F4F0BDCF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789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</p:grpSp>
      <p:sp>
        <p:nvSpPr>
          <p:cNvPr id="159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9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2C7CA-8F9A-4BF1-ADB2-125C341607F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5937859"/>
      </p:ext>
    </p:extLst>
  </p:cSld>
  <p:clrMapOvr>
    <a:masterClrMapping/>
  </p:clrMapOvr>
  <p:transition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AAE74-DBBA-4DE7-B0DF-0E41D1C276D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68944299"/>
      </p:ext>
    </p:extLst>
  </p:cSld>
  <p:clrMapOvr>
    <a:masterClrMapping/>
  </p:clrMapOvr>
  <p:transition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BA816-EAFD-492C-AAEF-9C215F4809A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873160"/>
      </p:ext>
    </p:extLst>
  </p:cSld>
  <p:clrMapOvr>
    <a:masterClrMapping/>
  </p:clrMapOvr>
  <p:transition advTm="1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3E12-CF42-4297-9A00-56782F428EF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18468196"/>
      </p:ext>
    </p:extLst>
  </p:cSld>
  <p:clrMapOvr>
    <a:masterClrMapping/>
  </p:clrMapOvr>
  <p:transition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7B721-2A7D-42BA-8639-ABA90C141B4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60521270"/>
      </p:ext>
    </p:extLst>
  </p:cSld>
  <p:clrMapOvr>
    <a:masterClrMapping/>
  </p:clrMapOvr>
  <p:transition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4B419-019A-45BF-8C78-80FF93C8BE1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631859"/>
      </p:ext>
    </p:extLst>
  </p:cSld>
  <p:clrMapOvr>
    <a:masterClrMapping/>
  </p:clrMapOvr>
  <p:transition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1AB-EE65-439F-9760-13D9A703717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33135427"/>
      </p:ext>
    </p:extLst>
  </p:cSld>
  <p:clrMapOvr>
    <a:masterClrMapping/>
  </p:clrMapOvr>
  <p:transition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9A2ED-30BD-45DE-B259-753D305C17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42855911"/>
      </p:ext>
    </p:extLst>
  </p:cSld>
  <p:clrMapOvr>
    <a:masterClrMapping/>
  </p:clrMapOvr>
  <p:transition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3DC45-8510-4F07-A85A-9765ACFA42A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24386732"/>
      </p:ext>
    </p:extLst>
  </p:cSld>
  <p:clrMapOvr>
    <a:masterClrMapping/>
  </p:clrMapOvr>
  <p:transition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B9B8E-9D31-4586-9F7D-9A5621C8A8D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36711570"/>
      </p:ext>
    </p:extLst>
  </p:cSld>
  <p:clrMapOvr>
    <a:masterClrMapping/>
  </p:clrMapOvr>
  <p:transition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F1942-3CA3-4790-948D-A5E8C897B68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9174865"/>
      </p:ext>
    </p:extLst>
  </p:cSld>
  <p:clrMapOvr>
    <a:masterClrMapping/>
  </p:clrMapOvr>
  <p:transition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8B399-FEBA-4576-BED5-35089123C8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91867238"/>
      </p:ext>
    </p:extLst>
  </p:cSld>
  <p:clrMapOvr>
    <a:masterClrMapping/>
  </p:clrMapOvr>
  <p:transition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ABBED375-82FB-4F03-BFBB-19A90D945AB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868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587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587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587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587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587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1587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587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</p:grpSp>
      <p:sp>
        <p:nvSpPr>
          <p:cNvPr id="1587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58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  <p:sp>
        <p:nvSpPr>
          <p:cNvPr id="1587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ransition advTm="10000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ovdata.no/dokument/LF/forskrift/2024-05-30-128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isor.kommune.no/_f/p1/ic85665be-d5c8-476d-8708-e7b77075952f/risorskolen-12-plan-for-et-trygt-og-godt-skolemiljo.pdf" TargetMode="External"/><Relationship Id="rId4" Type="http://schemas.openxmlformats.org/officeDocument/2006/relationships/hyperlink" Target="https://view.officeapps.live.com/op/view.aspx?src=https%3A%2F%2Fwww.udir.no%2Fcontentassets%2Fe561cbc01b6d4631903a31d510f948f9%2F20240208-ny-opplaringslov-stottemateriell---bokmal.pptx&amp;wdOrigin=BROWSELINK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risor.kommune.no/tjenester/barnehage-og-skole/skole/skoler-i-risor/hope-oppvekstsenter/foreldresamarbeid/su-samarbeidsutval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736725"/>
            <a:ext cx="7772400" cy="3780507"/>
          </a:xfrm>
        </p:spPr>
        <p:txBody>
          <a:bodyPr/>
          <a:lstStyle/>
          <a:p>
            <a:pPr eaLnBrk="1" hangingPunct="1">
              <a:defRPr/>
            </a:pPr>
            <a:r>
              <a:rPr lang="nb-NO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 – møte </a:t>
            </a:r>
            <a:br>
              <a:rPr lang="nb-NO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Høsten 2024</a:t>
            </a:r>
            <a:br>
              <a:rPr lang="nb-NO" sz="2800" b="0" dirty="0"/>
            </a:br>
            <a:endParaRPr lang="nb-NO" sz="2800" b="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b-NO" dirty="0"/>
          </a:p>
          <a:p>
            <a:pPr eaLnBrk="1" hangingPunct="1">
              <a:defRPr/>
            </a:pPr>
            <a:endParaRPr lang="nb-NO" dirty="0"/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3543300" y="6197600"/>
            <a:ext cx="572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b="0" dirty="0">
                <a:latin typeface="Garamond" pitchFamily="18" charset="0"/>
              </a:rPr>
              <a:t>                                                                                                 </a:t>
            </a:r>
          </a:p>
          <a:p>
            <a:pPr eaLnBrk="1" hangingPunct="1"/>
            <a:endParaRPr lang="nb-NO" b="0" dirty="0">
              <a:latin typeface="Garamond" pitchFamily="18" charset="0"/>
            </a:endParaRPr>
          </a:p>
        </p:txBody>
      </p:sp>
      <p:sp>
        <p:nvSpPr>
          <p:cNvPr id="30726" name="Text Box 9"/>
          <p:cNvSpPr txBox="1">
            <a:spLocks noChangeArrowheads="1"/>
          </p:cNvSpPr>
          <p:nvPr/>
        </p:nvSpPr>
        <p:spPr bwMode="auto">
          <a:xfrm>
            <a:off x="583031" y="6093296"/>
            <a:ext cx="7875169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b-NO" b="0" dirty="0">
                <a:latin typeface="Garamond" pitchFamily="18" charset="0"/>
              </a:rPr>
              <a:t>              Hope oppvekstsenter – «Et godt sted å være, et godt sted å lære»                   </a:t>
            </a:r>
          </a:p>
          <a:p>
            <a:pPr eaLnBrk="1" hangingPunct="1"/>
            <a:endParaRPr lang="nb-NO" b="0" dirty="0">
              <a:latin typeface="Garamond" pitchFamily="18" charset="0"/>
            </a:endParaRP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523" y="363867"/>
            <a:ext cx="3962953" cy="1543265"/>
          </a:xfrm>
          <a:prstGeom prst="rect">
            <a:avLst/>
          </a:prstGeom>
        </p:spPr>
      </p:pic>
    </p:spTree>
  </p:cSld>
  <p:clrMapOvr>
    <a:masterClrMapping/>
  </p:clrMapOvr>
  <p:transition advTm="10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560" y="431907"/>
            <a:ext cx="8229600" cy="620829"/>
          </a:xfrm>
        </p:spPr>
        <p:txBody>
          <a:bodyPr/>
          <a:lstStyle/>
          <a:p>
            <a:r>
              <a:rPr lang="nb-NO" sz="2400" dirty="0">
                <a:solidFill>
                  <a:schemeClr val="tx1"/>
                </a:solidFill>
              </a:rPr>
              <a:t>Kommunale satsninger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640"/>
            <a:ext cx="774081" cy="943734"/>
          </a:xfrm>
          <a:prstGeom prst="rect">
            <a:avLst/>
          </a:prstGeom>
        </p:spPr>
      </p:pic>
      <p:graphicFrame>
        <p:nvGraphicFramePr>
          <p:cNvPr id="7" name="Plassholder for innhold 6">
            <a:extLst>
              <a:ext uri="{FF2B5EF4-FFF2-40B4-BE49-F238E27FC236}">
                <a16:creationId xmlns:a16="http://schemas.microsoft.com/office/drawing/2014/main" id="{39712D74-D127-E121-DF7D-B82AC51BD5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338463"/>
              </p:ext>
            </p:extLst>
          </p:nvPr>
        </p:nvGraphicFramePr>
        <p:xfrm>
          <a:off x="825543" y="980728"/>
          <a:ext cx="8066937" cy="54289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26052">
                  <a:extLst>
                    <a:ext uri="{9D8B030D-6E8A-4147-A177-3AD203B41FA5}">
                      <a16:colId xmlns:a16="http://schemas.microsoft.com/office/drawing/2014/main" val="2100576821"/>
                    </a:ext>
                  </a:extLst>
                </a:gridCol>
                <a:gridCol w="5940885">
                  <a:extLst>
                    <a:ext uri="{9D8B030D-6E8A-4147-A177-3AD203B41FA5}">
                      <a16:colId xmlns:a16="http://schemas.microsoft.com/office/drawing/2014/main" val="947482495"/>
                    </a:ext>
                  </a:extLst>
                </a:gridCol>
              </a:tblGrid>
              <a:tr h="355387">
                <a:tc>
                  <a:txBody>
                    <a:bodyPr/>
                    <a:lstStyle/>
                    <a:p>
                      <a:pPr fontAlgn="t"/>
                      <a:endParaRPr lang="nb-NO" sz="1200" dirty="0">
                        <a:effectLst/>
                      </a:endParaRPr>
                    </a:p>
                    <a:p>
                      <a:pPr algn="l" rtl="0" fontAlgn="base"/>
                      <a:r>
                        <a:rPr lang="nb-NO" sz="1200" b="1" dirty="0">
                          <a:effectLst/>
                        </a:rPr>
                        <a:t>Sånn vil vi ha det:</a:t>
                      </a:r>
                      <a:r>
                        <a:rPr lang="nb-NO" sz="1200" b="0" dirty="0">
                          <a:effectLst/>
                        </a:rPr>
                        <a:t> </a:t>
                      </a:r>
                      <a:endParaRPr lang="nb-NO" sz="12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tc>
                  <a:txBody>
                    <a:bodyPr/>
                    <a:lstStyle/>
                    <a:p>
                      <a:pPr algn="ctr" fontAlgn="t"/>
                      <a:endParaRPr lang="nb-NO" sz="1200" dirty="0">
                        <a:effectLst/>
                      </a:endParaRPr>
                    </a:p>
                    <a:p>
                      <a:pPr algn="l" rtl="0" fontAlgn="base"/>
                      <a:r>
                        <a:rPr lang="nb-NO" sz="1200" b="1" dirty="0">
                          <a:effectLst/>
                        </a:rPr>
                        <a:t>Sånn gjør vi det:</a:t>
                      </a:r>
                      <a:r>
                        <a:rPr lang="nb-NO" sz="1200" b="0" dirty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 dirty="0">
                          <a:effectLst/>
                        </a:rPr>
                        <a:t> </a:t>
                      </a:r>
                      <a:endParaRPr lang="nb-NO" sz="12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extLst>
                  <a:ext uri="{0D108BD9-81ED-4DB2-BD59-A6C34878D82A}">
                    <a16:rowId xmlns:a16="http://schemas.microsoft.com/office/drawing/2014/main" val="2490552913"/>
                  </a:ext>
                </a:extLst>
              </a:tr>
              <a:tr h="1447681">
                <a:tc>
                  <a:txBody>
                    <a:bodyPr/>
                    <a:lstStyle/>
                    <a:p>
                      <a:pPr fontAlgn="t"/>
                      <a:endParaRPr lang="nb-NO" sz="1200">
                        <a:effectLst/>
                      </a:endParaRPr>
                    </a:p>
                    <a:p>
                      <a:pPr algn="l" rtl="0" fontAlgn="base"/>
                      <a:r>
                        <a:rPr lang="nb-NO" sz="1200" b="1">
                          <a:effectLst/>
                        </a:rPr>
                        <a:t>Alle har et likeverdig faglig tilbud som er tilpasset deres behov og utvikling. </a:t>
                      </a:r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  <a:endParaRPr lang="nb-NO" sz="1200" b="0" i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tc>
                  <a:txBody>
                    <a:bodyPr/>
                    <a:lstStyle/>
                    <a:p>
                      <a:pPr fontAlgn="t"/>
                      <a:endParaRPr lang="nb-NO" sz="120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solidFill>
                            <a:srgbClr val="000000"/>
                          </a:solidFill>
                          <a:effectLst/>
                        </a:rPr>
                        <a:t>Jobber systematisk med språk gjennom hele utdanningsløpet. </a:t>
                      </a:r>
                      <a:endParaRPr lang="nb-NO" sz="1200" b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effectLst/>
                        </a:rPr>
                        <a:t>Reflekterer over resultater i grunnleggende ferdigheter og brukerundersøkelser og setter ambisiøse og realistiske mål for videre arbeid.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effectLst/>
                        </a:rPr>
                        <a:t>Hever grunnleggende ferdigheter i basisfagene (norsk, matte, engelsk), med særlig fokus på begynneropplæringen.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solidFill>
                            <a:srgbClr val="000000"/>
                          </a:solidFill>
                          <a:effectLst/>
                        </a:rPr>
                        <a:t>Sikrer spesialpedagogisk kompetanse og kvalitet i </a:t>
                      </a:r>
                      <a:r>
                        <a:rPr lang="nb-NO" sz="1200" b="0">
                          <a:effectLst/>
                        </a:rPr>
                        <a:t>tilpasset og intensiv opplæring.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effectLst/>
                        </a:rPr>
                        <a:t>Inkluderer og veileder foresatte for felles innsats for barns/elevers faglige utvikling. </a:t>
                      </a:r>
                      <a:endParaRPr lang="nb-NO" sz="1200" b="0" i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extLst>
                  <a:ext uri="{0D108BD9-81ED-4DB2-BD59-A6C34878D82A}">
                    <a16:rowId xmlns:a16="http://schemas.microsoft.com/office/drawing/2014/main" val="1395857994"/>
                  </a:ext>
                </a:extLst>
              </a:tr>
              <a:tr h="1217724">
                <a:tc>
                  <a:txBody>
                    <a:bodyPr/>
                    <a:lstStyle/>
                    <a:p>
                      <a:pPr fontAlgn="t"/>
                      <a:endParaRPr lang="nb-NO" sz="1200">
                        <a:effectLst/>
                      </a:endParaRPr>
                    </a:p>
                    <a:p>
                      <a:pPr algn="l" rtl="0" fontAlgn="base"/>
                      <a:r>
                        <a:rPr lang="nb-NO" sz="1200" b="1">
                          <a:effectLst/>
                        </a:rPr>
                        <a:t>Alle får økt mestringstro og motivasjon i sin hverdag.</a:t>
                      </a:r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  <a:endParaRPr lang="nb-NO" sz="1200" b="0" i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tc>
                  <a:txBody>
                    <a:bodyPr/>
                    <a:lstStyle/>
                    <a:p>
                      <a:pPr fontAlgn="t"/>
                      <a:endParaRPr lang="nb-NO" sz="120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solidFill>
                            <a:srgbClr val="000000"/>
                          </a:solidFill>
                          <a:effectLst/>
                        </a:rPr>
                        <a:t>Ser den enkelte og utfordrer alle til å strekke seg mot nye mål. </a:t>
                      </a:r>
                      <a:endParaRPr lang="nb-NO" sz="1200" b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solidFill>
                            <a:srgbClr val="000000"/>
                          </a:solidFill>
                          <a:effectLst/>
                        </a:rPr>
                        <a:t>Gir praktisk</a:t>
                      </a:r>
                      <a:r>
                        <a:rPr lang="nb-NO" sz="1200" b="0">
                          <a:effectLst/>
                        </a:rPr>
                        <a:t>, variert, lekbasert og inkluderende opplæring.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effectLst/>
                        </a:rPr>
                        <a:t>Gir alle nødvendige digitale ferdigheter. 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effectLst/>
                        </a:rPr>
                        <a:t>Utnytter digitale verktøy for individuelt tilpasset opplæring i inkluderende fellesskap.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effectLst/>
                        </a:rPr>
                        <a:t>Gir barn og elever kontinuerlige underveisvurderinger og sikrer deres medvirkning. 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>
                          <a:solidFill>
                            <a:srgbClr val="000000"/>
                          </a:solidFill>
                          <a:effectLst/>
                        </a:rPr>
                        <a:t>Inkluderer og veileder foresatte i samarbeid om robuste</a:t>
                      </a:r>
                      <a:r>
                        <a:rPr lang="nb-NO" sz="1200" b="1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nb-NO" sz="1200" b="0">
                          <a:solidFill>
                            <a:srgbClr val="000000"/>
                          </a:solidFill>
                          <a:effectLst/>
                        </a:rPr>
                        <a:t>og trygge barn. </a:t>
                      </a:r>
                      <a:endParaRPr lang="nb-NO" sz="1200" b="0" i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extLst>
                  <a:ext uri="{0D108BD9-81ED-4DB2-BD59-A6C34878D82A}">
                    <a16:rowId xmlns:a16="http://schemas.microsoft.com/office/drawing/2014/main" val="1983201899"/>
                  </a:ext>
                </a:extLst>
              </a:tr>
              <a:tr h="1505170">
                <a:tc>
                  <a:txBody>
                    <a:bodyPr/>
                    <a:lstStyle/>
                    <a:p>
                      <a:pPr fontAlgn="t"/>
                      <a:endParaRPr lang="nb-NO" sz="1200">
                        <a:effectLst/>
                      </a:endParaRPr>
                    </a:p>
                    <a:p>
                      <a:pPr algn="l" rtl="0" fontAlgn="base"/>
                      <a:r>
                        <a:rPr lang="nb-NO" sz="1200" b="1">
                          <a:effectLst/>
                        </a:rPr>
                        <a:t>Alle opplever tilhørighet og gode relasjoner som fremmer trivsel. </a:t>
                      </a:r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b-NO" sz="1200" b="0">
                          <a:effectLst/>
                        </a:rPr>
                        <a:t> </a:t>
                      </a:r>
                      <a:endParaRPr lang="nb-NO" sz="1200" b="0" i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tc>
                  <a:txBody>
                    <a:bodyPr/>
                    <a:lstStyle/>
                    <a:p>
                      <a:pPr fontAlgn="t"/>
                      <a:endParaRPr lang="nb-NO" sz="120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 dirty="0">
                          <a:solidFill>
                            <a:srgbClr val="000000"/>
                          </a:solidFill>
                          <a:effectLst/>
                        </a:rPr>
                        <a:t>Skaper trygge og gode miljø i inkluderende fellesskap. </a:t>
                      </a:r>
                      <a:endParaRPr lang="nb-NO" sz="1200" b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 dirty="0">
                          <a:effectLst/>
                        </a:rPr>
                        <a:t>Bruker BTI (Bedre Tverrfaglig Innsats) handlingsveileder for tverrfaglig samarbeid, tidlig innsats og medvirkning.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 dirty="0">
                          <a:effectLst/>
                        </a:rPr>
                        <a:t>Sikrer overgangene i hele utdanningsløpet, fra barnehage til videregående skole. 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 dirty="0">
                          <a:solidFill>
                            <a:srgbClr val="000000"/>
                          </a:solidFill>
                          <a:effectLst/>
                        </a:rPr>
                        <a:t>Fokuserer på raushet, respekt og mangfold og bidrar til at alle skal oppleve vennskap. </a:t>
                      </a:r>
                      <a:endParaRPr lang="nb-NO" sz="1200" b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 dirty="0">
                          <a:solidFill>
                            <a:srgbClr val="000000"/>
                          </a:solidFill>
                          <a:effectLst/>
                        </a:rPr>
                        <a:t>Ser fritiden som en viktig arena for trivsel og mestring. </a:t>
                      </a:r>
                      <a:endParaRPr lang="nb-NO" sz="1200" b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b-NO" sz="1200" b="0" dirty="0">
                          <a:effectLst/>
                        </a:rPr>
                        <a:t>Ser barnehager og skoler som viktige nærmiljøsenter hvor foresatte og samfunnet for øvrig bidrar i inkluderende fellesskap.   </a:t>
                      </a:r>
                      <a:endParaRPr lang="nb-NO" sz="12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358" marR="31358" marT="15679" marB="15679"/>
                </a:tc>
                <a:extLst>
                  <a:ext uri="{0D108BD9-81ED-4DB2-BD59-A6C34878D82A}">
                    <a16:rowId xmlns:a16="http://schemas.microsoft.com/office/drawing/2014/main" val="3710303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20188"/>
      </p:ext>
    </p:extLst>
  </p:cSld>
  <p:clrMapOvr>
    <a:masterClrMapping/>
  </p:clrMapOvr>
  <p:transition advTm="1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Nye planer og lovverk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640"/>
            <a:ext cx="774081" cy="943734"/>
          </a:xfrm>
          <a:prstGeom prst="rect">
            <a:avLst/>
          </a:prstGeom>
        </p:spPr>
      </p:pic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3FC6BCC-ABC4-3BA6-F0CA-BF9517359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nb-NO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Årsplan barnehage – skal til høring 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Årsplan SFO – skal til høring 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Ny plan for trygt og godt barnehagemiljø – til høring 	</a:t>
            </a:r>
          </a:p>
          <a:p>
            <a:pPr marL="0" indent="0">
              <a:buNone/>
            </a:pPr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nb-NO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Nye lover og planer. 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Ny skoleregler – til informasjon </a:t>
            </a:r>
            <a:endParaRPr lang="nb-NO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Ny opplæringslov – til informasjon </a:t>
            </a:r>
            <a:endParaRPr lang="nb-NO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hlinkClick r:id="rId5"/>
              </a:rPr>
              <a:t>Trygt og godt skolemiljø – til info 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0268887"/>
      </p:ext>
    </p:extLst>
  </p:cSld>
  <p:clrMapOvr>
    <a:masterClrMapping/>
  </p:clrMapOvr>
  <p:transition advTm="1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BCA3DC-5223-EBBD-6609-034E0B04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986960-133C-09F2-FD77-4FDDA182B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slags tilbud kan vi gi elevene våre?</a:t>
            </a:r>
          </a:p>
          <a:p>
            <a:r>
              <a:rPr lang="nb-NO" dirty="0"/>
              <a:t>Inkludere alle i fritiden?</a:t>
            </a:r>
          </a:p>
          <a:p>
            <a:r>
              <a:rPr lang="nb-NO" dirty="0"/>
              <a:t>Noe vi skal gå sammen om, søke om midler til?</a:t>
            </a:r>
          </a:p>
          <a:p>
            <a:r>
              <a:rPr lang="nb-NO" dirty="0"/>
              <a:t>Noe vi skal fortelle via vår politiske representant?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CF3DB03-D831-54C2-E36B-CF51463DCEF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55271971"/>
      </p:ext>
    </p:extLst>
  </p:cSld>
  <p:clrMapOvr>
    <a:masterClrMapping/>
  </p:clrMapOvr>
  <p:transition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D9B9EA0D-745B-6287-9E5A-9C35C6785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443" y="260648"/>
            <a:ext cx="6927114" cy="5649491"/>
          </a:xfrm>
        </p:spPr>
      </p:pic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4F71EB1-2DAF-9B4F-3203-0561D2880F9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934589768"/>
      </p:ext>
    </p:extLst>
  </p:cSld>
  <p:clrMapOvr>
    <a:masterClrMapping/>
  </p:clrMapOvr>
  <p:transition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DF0930-6DDC-07FE-81FD-ABFC709B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SU - </a:t>
            </a:r>
            <a:r>
              <a:rPr lang="nb-NO" dirty="0">
                <a:hlinkClick r:id="rId2"/>
              </a:rPr>
              <a:t>hjemmesiden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D5B0D7-40CB-D541-7D30-866C24FF4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 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03639F1-AEFA-D87A-E885-BC7095F6114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8087872-6985-893A-3BC1-02072FCD02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477963"/>
            <a:ext cx="5002862" cy="42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00288"/>
      </p:ext>
    </p:extLst>
  </p:cSld>
  <p:clrMapOvr>
    <a:masterClrMapping/>
  </p:clrMapOvr>
  <p:transition advTm="1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F62370-6D32-21B8-F43F-BC9C30F4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Organisering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F4F774-CFDE-5B80-4B54-68F214E15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2895600" cy="5073427"/>
          </a:xfrm>
        </p:spPr>
        <p:txBody>
          <a:bodyPr/>
          <a:lstStyle/>
          <a:p>
            <a:pPr marL="0" indent="0">
              <a:buNone/>
            </a:pPr>
            <a:r>
              <a:rPr lang="nb-NO" sz="1800" b="1" dirty="0">
                <a:latin typeface="Arial" panose="020B0604020202020204" pitchFamily="34" charset="0"/>
                <a:cs typeface="Arial" panose="020B0604020202020204" pitchFamily="34" charset="0"/>
              </a:rPr>
              <a:t>Barnehagen</a:t>
            </a: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Nå 15 barn, </a:t>
            </a: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01.10.24 blir vi 19 barn </a:t>
            </a: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01.01.25 21 barn</a:t>
            </a:r>
          </a:p>
          <a:p>
            <a:pPr marL="0" indent="0">
              <a:buNone/>
            </a:pPr>
            <a:endParaRPr lang="nb-NO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nb-NO" sz="1800" dirty="0" err="1">
                <a:latin typeface="Arial" panose="020B0604020202020204" pitchFamily="34" charset="0"/>
                <a:cs typeface="Arial" panose="020B0604020202020204" pitchFamily="34" charset="0"/>
              </a:rPr>
              <a:t>pedleder</a:t>
            </a: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, 2 barnehagelærere, 0,5 fagarbeider, 1 støttepedagog 20 % Spesialpedagog </a:t>
            </a:r>
          </a:p>
          <a:p>
            <a:pPr marL="0" indent="0">
              <a:buNone/>
            </a:pPr>
            <a:endParaRPr lang="nb-NO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1800" b="1" dirty="0">
                <a:latin typeface="Arial" panose="020B0604020202020204" pitchFamily="34" charset="0"/>
                <a:cs typeface="Arial" panose="020B0604020202020204" pitchFamily="34" charset="0"/>
              </a:rPr>
              <a:t>Skole:</a:t>
            </a: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1.-2. 10 elever</a:t>
            </a: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3.-4. 11 elever</a:t>
            </a: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5.-7. 19 elever</a:t>
            </a:r>
          </a:p>
          <a:p>
            <a:pPr marL="0" indent="0">
              <a:buNone/>
            </a:pPr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4,8 lærere + 50 % fagarbeider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54C035B-DDEA-D8FA-59C9-B0A8314574D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EB4D44E3-D0FB-F4A1-9D95-6F8B45ACA4AE}"/>
              </a:ext>
            </a:extLst>
          </p:cNvPr>
          <p:cNvSpPr txBox="1">
            <a:spLocks/>
          </p:cNvSpPr>
          <p:nvPr/>
        </p:nvSpPr>
        <p:spPr bwMode="auto">
          <a:xfrm>
            <a:off x="3851920" y="1527218"/>
            <a:ext cx="2895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nb-NO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Bærekraft:</a:t>
            </a:r>
          </a:p>
          <a:p>
            <a:pPr marL="0" indent="0">
              <a:buFont typeface="Wingdings" pitchFamily="2" charset="2"/>
              <a:buNone/>
            </a:pPr>
            <a:endParaRPr lang="nb-NO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nb-NO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Opptak </a:t>
            </a:r>
          </a:p>
          <a:p>
            <a:pPr marL="0" indent="0">
              <a:buFont typeface="Wingdings" pitchFamily="2" charset="2"/>
              <a:buNone/>
            </a:pPr>
            <a:r>
              <a:rPr lang="nb-NO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Tellinger</a:t>
            </a:r>
          </a:p>
          <a:p>
            <a:pPr marL="0" indent="0">
              <a:buFont typeface="Wingdings" pitchFamily="2" charset="2"/>
              <a:buNone/>
            </a:pPr>
            <a:r>
              <a:rPr lang="nb-NO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Spesialpedagog inn i team etter hvert.</a:t>
            </a:r>
          </a:p>
          <a:p>
            <a:pPr marL="0" indent="0">
              <a:buFont typeface="Wingdings" pitchFamily="2" charset="2"/>
              <a:buNone/>
            </a:pPr>
            <a:endParaRPr lang="nb-NO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722402"/>
      </p:ext>
    </p:extLst>
  </p:cSld>
  <p:clrMapOvr>
    <a:masterClrMapping/>
  </p:clrMapOvr>
  <p:transition advTm="1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Elevundersøkelsen 2023-2024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036711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nb-NO" sz="2800" dirty="0"/>
          </a:p>
          <a:p>
            <a:pPr eaLnBrk="1" hangingPunct="1">
              <a:lnSpc>
                <a:spcPct val="90000"/>
              </a:lnSpc>
              <a:defRPr/>
            </a:pPr>
            <a:endParaRPr lang="nb-NO" sz="28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b-NO" sz="28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b-NO" sz="28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b-NO" sz="2800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640"/>
            <a:ext cx="774081" cy="943734"/>
          </a:xfrm>
          <a:prstGeom prst="rect">
            <a:avLst/>
          </a:prstGeom>
        </p:spPr>
      </p:pic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1E210DC1-38F7-85AA-DD08-E859C5D78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18372"/>
            <a:ext cx="9144000" cy="2881664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419FC028-37C0-BB29-E6BC-70CA156528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397671"/>
            <a:ext cx="9144000" cy="155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69246"/>
      </p:ext>
    </p:extLst>
  </p:cSld>
  <p:clrMapOvr>
    <a:masterClrMapping/>
  </p:clrMapOvr>
  <p:transition advTm="1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298D0B-1301-48F6-94D5-357E3AF90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Nasjonale prøver 5. trinn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A3E8483-9D99-4A4B-A4C5-91371E5FFA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DDC81C6C-522F-94DE-DA9A-C6E583DE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70037"/>
            <a:ext cx="8229600" cy="4525963"/>
          </a:xfrm>
        </p:spPr>
        <p:txBody>
          <a:bodyPr/>
          <a:lstStyle/>
          <a:p>
            <a:r>
              <a:rPr lang="nb-NO" dirty="0"/>
              <a:t>Grunnet prikkeregel legger vi ikke ut resultat i offentlige dokumenter. </a:t>
            </a:r>
          </a:p>
          <a:p>
            <a:r>
              <a:rPr lang="nb-NO" dirty="0"/>
              <a:t>De tre siste årene har resultatene blitt bedre, vi har flere elever på det høyeste nivået, men vi ser fortsatt tiltak vi må jobbe videre med. </a:t>
            </a:r>
          </a:p>
          <a:p>
            <a:r>
              <a:rPr lang="nb-NO" dirty="0"/>
              <a:t>Årets resultat er ikke klare enda. 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583523"/>
      </p:ext>
    </p:extLst>
  </p:cSld>
  <p:clrMapOvr>
    <a:masterClrMapping/>
  </p:clrMapOvr>
  <p:transition advTm="1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Kartleggingsprøver 3. trinn </a:t>
            </a:r>
            <a:br>
              <a:rPr lang="nb-NO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640"/>
            <a:ext cx="774081" cy="943734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2B44E761-5E29-2656-5D0B-18E0C6C684A4}"/>
              </a:ext>
            </a:extLst>
          </p:cNvPr>
          <p:cNvSpPr txBox="1"/>
          <p:nvPr/>
        </p:nvSpPr>
        <p:spPr>
          <a:xfrm>
            <a:off x="251520" y="1417638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2022-2023</a:t>
            </a:r>
          </a:p>
          <a:p>
            <a:r>
              <a:rPr lang="nb-NO" dirty="0"/>
              <a:t>Lesing: </a:t>
            </a:r>
            <a:r>
              <a:rPr lang="nb-NO" b="0" dirty="0"/>
              <a:t>Stort sett veldig bra, noen elever som trenger videre veiledning innen noen mål gjennom intensiv opplærings kurs. </a:t>
            </a:r>
          </a:p>
          <a:p>
            <a:endParaRPr lang="nb-NO" b="0" dirty="0"/>
          </a:p>
          <a:p>
            <a:r>
              <a:rPr lang="nb-NO" dirty="0"/>
              <a:t>Regning: </a:t>
            </a:r>
          </a:p>
          <a:p>
            <a:r>
              <a:rPr lang="nb-NO" b="0" dirty="0"/>
              <a:t>Ingen under bekymring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4FA4EFB6-5D24-AF6C-9328-ACF262F5927B}"/>
              </a:ext>
            </a:extLst>
          </p:cNvPr>
          <p:cNvSpPr txBox="1"/>
          <p:nvPr/>
        </p:nvSpPr>
        <p:spPr>
          <a:xfrm>
            <a:off x="247008" y="3861048"/>
            <a:ext cx="74213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2023-2024</a:t>
            </a:r>
          </a:p>
          <a:p>
            <a:r>
              <a:rPr lang="nb-NO" dirty="0" err="1"/>
              <a:t>Lesing:</a:t>
            </a:r>
            <a:r>
              <a:rPr lang="nb-NO" b="0" dirty="0" err="1"/>
              <a:t>Stort</a:t>
            </a:r>
            <a:r>
              <a:rPr lang="nb-NO" b="0" dirty="0"/>
              <a:t> sett veldig bra, noen elever som trenger videre veiledning innen noen mål gjennom intensiv opplærings kurs. </a:t>
            </a:r>
          </a:p>
          <a:p>
            <a:endParaRPr lang="nb-NO" dirty="0"/>
          </a:p>
          <a:p>
            <a:endParaRPr lang="nb-NO" b="0" dirty="0"/>
          </a:p>
          <a:p>
            <a:r>
              <a:rPr lang="nb-NO" dirty="0"/>
              <a:t>Regning: </a:t>
            </a:r>
          </a:p>
          <a:p>
            <a:r>
              <a:rPr lang="nb-NO" b="0" dirty="0"/>
              <a:t>Ingen elever under bekymring</a:t>
            </a:r>
          </a:p>
        </p:txBody>
      </p:sp>
    </p:spTree>
    <p:extLst>
      <p:ext uri="{BB962C8B-B14F-4D97-AF65-F5344CB8AC3E}">
        <p14:creationId xmlns:p14="http://schemas.microsoft.com/office/powerpoint/2010/main" val="226550634"/>
      </p:ext>
    </p:extLst>
  </p:cSld>
  <p:clrMapOvr>
    <a:masterClrMapping/>
  </p:clrMapOvr>
  <p:transition advTm="1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C7F3AA-11DF-9B49-468E-3535D2A9A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De ansatte: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A38E67A-9172-76B9-79AE-50AED39041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Hope oppvekstsenter – «Et godt sted å være, et godt sted å lære»                   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041B0B08-1145-6C03-2590-C39083499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04" y="1196752"/>
            <a:ext cx="7956376" cy="4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01677"/>
      </p:ext>
    </p:extLst>
  </p:cSld>
  <p:clrMapOvr>
    <a:masterClrMapping/>
  </p:clrMapOvr>
  <p:transition advTm="10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48355"/>
            <a:ext cx="8229600" cy="720080"/>
          </a:xfrm>
        </p:spPr>
        <p:txBody>
          <a:bodyPr/>
          <a:lstStyle/>
          <a:p>
            <a:r>
              <a:rPr lang="nb-NO" sz="3200" dirty="0">
                <a:effectLst/>
              </a:rPr>
              <a:t>Veien videre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33789"/>
          </a:xfrm>
        </p:spPr>
        <p:txBody>
          <a:bodyPr/>
          <a:lstStyle/>
          <a:p>
            <a:pPr marL="0" indent="0">
              <a:buClr>
                <a:schemeClr val="tx1"/>
              </a:buClr>
              <a:buNone/>
            </a:pPr>
            <a:endParaRPr lang="nb-NO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nb-NO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nb-NO" sz="1800" dirty="0"/>
          </a:p>
          <a:p>
            <a:pPr marL="0" indent="0">
              <a:buNone/>
            </a:pPr>
            <a:endParaRPr lang="nb-NO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640"/>
            <a:ext cx="774081" cy="943734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130B54A1-1A24-B2C0-BA7A-DF293D794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336" y="1172659"/>
            <a:ext cx="6988599" cy="527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94756"/>
      </p:ext>
    </p:extLst>
  </p:cSld>
  <p:clrMapOvr>
    <a:masterClrMapping/>
  </p:clrMapOvr>
  <p:transition advTm="10000"/>
</p:sld>
</file>

<file path=ppt/theme/theme1.xml><?xml version="1.0" encoding="utf-8"?>
<a:theme xmlns:a="http://schemas.openxmlformats.org/drawingml/2006/main" name="Presentasjon av Frøya kommune">
  <a:themeElements>
    <a:clrScheme name="Presentasjon av Frøya kommune 11">
      <a:dk1>
        <a:srgbClr val="000000"/>
      </a:dk1>
      <a:lt1>
        <a:srgbClr val="FFFFFF"/>
      </a:lt1>
      <a:dk2>
        <a:srgbClr val="000000"/>
      </a:dk2>
      <a:lt2>
        <a:srgbClr val="6699FF"/>
      </a:lt2>
      <a:accent1>
        <a:srgbClr val="CCEC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F4FF"/>
      </a:accent5>
      <a:accent6>
        <a:srgbClr val="2D2D8A"/>
      </a:accent6>
      <a:hlink>
        <a:srgbClr val="6600FF"/>
      </a:hlink>
      <a:folHlink>
        <a:srgbClr val="009900"/>
      </a:folHlink>
    </a:clrScheme>
    <a:fontScheme name="Presentasjon av Frøya kommun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sjon av Frøya kommun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Frøya kommun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Frøya kommun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Frøya kommun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Frøya kommun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Frøya kommun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Frøya kommun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Frøya kommun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sjon av Frøya kommun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sjon av Frøya kommune 10">
        <a:dk1>
          <a:srgbClr val="000000"/>
        </a:dk1>
        <a:lt1>
          <a:srgbClr val="6699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B8CA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sjon av Frøya kommune 11">
        <a:dk1>
          <a:srgbClr val="000000"/>
        </a:dk1>
        <a:lt1>
          <a:srgbClr val="FFFFFF"/>
        </a:lt1>
        <a:dk2>
          <a:srgbClr val="000000"/>
        </a:dk2>
        <a:lt2>
          <a:srgbClr val="6699FF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av Frøya kommune</Template>
  <TotalTime>0</TotalTime>
  <Words>728</Words>
  <Application>Microsoft Office PowerPoint</Application>
  <PresentationFormat>Skjermfremvisning (4:3)</PresentationFormat>
  <Paragraphs>121</Paragraphs>
  <Slides>12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Garamond</vt:lpstr>
      <vt:lpstr>Wingdings</vt:lpstr>
      <vt:lpstr>Presentasjon av Frøya kommune</vt:lpstr>
      <vt:lpstr>SU – møte  Høsten 2024 </vt:lpstr>
      <vt:lpstr>PowerPoint-presentasjon</vt:lpstr>
      <vt:lpstr>SU - hjemmesiden</vt:lpstr>
      <vt:lpstr>Organisering </vt:lpstr>
      <vt:lpstr>Elevundersøkelsen 2023-2024</vt:lpstr>
      <vt:lpstr>Nasjonale prøver 5. trinn</vt:lpstr>
      <vt:lpstr>Kartleggingsprøver 3. trinn  </vt:lpstr>
      <vt:lpstr>De ansatte:</vt:lpstr>
      <vt:lpstr>Veien videre</vt:lpstr>
      <vt:lpstr>Kommunale satsninger</vt:lpstr>
      <vt:lpstr>Nye planer og lovverk</vt:lpstr>
      <vt:lpstr>Tanker</vt:lpstr>
    </vt:vector>
  </TitlesOfParts>
  <Company>Frøya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FRØYA KOMMUNE</dc:title>
  <dc:creator>mno</dc:creator>
  <cp:lastModifiedBy>Christensen, Silje</cp:lastModifiedBy>
  <cp:revision>336</cp:revision>
  <dcterms:created xsi:type="dcterms:W3CDTF">2006-11-07T08:06:40Z</dcterms:created>
  <dcterms:modified xsi:type="dcterms:W3CDTF">2024-09-26T11:51:55Z</dcterms:modified>
</cp:coreProperties>
</file>